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5" r:id="rId4"/>
    <p:sldId id="283" r:id="rId5"/>
    <p:sldId id="284" r:id="rId6"/>
    <p:sldId id="285" r:id="rId7"/>
    <p:sldId id="286" r:id="rId8"/>
    <p:sldId id="262" r:id="rId9"/>
    <p:sldId id="266" r:id="rId10"/>
    <p:sldId id="288" r:id="rId11"/>
    <p:sldId id="268" r:id="rId12"/>
    <p:sldId id="289" r:id="rId13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99FF"/>
    <a:srgbClr val="990000"/>
    <a:srgbClr val="02489D"/>
    <a:srgbClr val="9966FF"/>
    <a:srgbClr val="212932"/>
    <a:srgbClr val="4C1918"/>
    <a:srgbClr val="2A170F"/>
    <a:srgbClr val="374454"/>
    <a:srgbClr val="758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00" autoAdjust="0"/>
  </p:normalViewPr>
  <p:slideViewPr>
    <p:cSldViewPr snapToGrid="0">
      <p:cViewPr>
        <p:scale>
          <a:sx n="100" d="100"/>
          <a:sy n="100" d="100"/>
        </p:scale>
        <p:origin x="-1848" y="-1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234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3DBEA-586D-4784-840D-36EDF00FF3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6E0AF8-38FB-4059-9EEE-9B642AF9CDC4}">
      <dgm:prSet phldrT="[Текст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2800" b="1" dirty="0" smtClean="0"/>
            <a:t>Сетевое объединение </a:t>
          </a:r>
          <a:endParaRPr lang="ru-RU" sz="2800" b="1" dirty="0"/>
        </a:p>
      </dgm:t>
    </dgm:pt>
    <dgm:pt modelId="{DA8EFCDC-6A04-4BB6-9079-530A47D9BEEF}" type="parTrans" cxnId="{61FB9744-2410-4C95-B48E-73A204A8C3AD}">
      <dgm:prSet/>
      <dgm:spPr/>
      <dgm:t>
        <a:bodyPr/>
        <a:lstStyle/>
        <a:p>
          <a:endParaRPr lang="ru-RU"/>
        </a:p>
      </dgm:t>
    </dgm:pt>
    <dgm:pt modelId="{1152AD75-99E0-43FA-A047-3A3AAD8FAC47}" type="sibTrans" cxnId="{61FB9744-2410-4C95-B48E-73A204A8C3AD}">
      <dgm:prSet/>
      <dgm:spPr/>
      <dgm:t>
        <a:bodyPr/>
        <a:lstStyle/>
        <a:p>
          <a:endParaRPr lang="ru-RU"/>
        </a:p>
      </dgm:t>
    </dgm:pt>
    <dgm:pt modelId="{24DAFC28-3381-436C-8D18-1E9BDD4E51C7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Образовательные сессии</a:t>
          </a:r>
        </a:p>
      </dgm:t>
    </dgm:pt>
    <dgm:pt modelId="{E56FA182-BE76-4B4B-B54C-1A94D340314F}" type="parTrans" cxnId="{D57D3F14-54D8-4B7E-94E9-66AF3ED37AF4}">
      <dgm:prSet/>
      <dgm:spPr/>
      <dgm:t>
        <a:bodyPr/>
        <a:lstStyle/>
        <a:p>
          <a:endParaRPr lang="ru-RU"/>
        </a:p>
      </dgm:t>
    </dgm:pt>
    <dgm:pt modelId="{EBA99736-71DC-4046-AD56-C9C4E95B926D}" type="sibTrans" cxnId="{D57D3F14-54D8-4B7E-94E9-66AF3ED37AF4}">
      <dgm:prSet/>
      <dgm:spPr/>
      <dgm:t>
        <a:bodyPr/>
        <a:lstStyle/>
        <a:p>
          <a:endParaRPr lang="ru-RU"/>
        </a:p>
      </dgm:t>
    </dgm:pt>
    <dgm:pt modelId="{BD4D39BA-3CD4-49E5-8220-66730C017187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2800" b="1" dirty="0" smtClean="0"/>
            <a:t>Тьюторские курсы</a:t>
          </a:r>
          <a:endParaRPr lang="ru-RU" sz="2800" dirty="0"/>
        </a:p>
      </dgm:t>
    </dgm:pt>
    <dgm:pt modelId="{59EBF3B3-1D99-478B-8DE9-528ADF4C741F}" type="parTrans" cxnId="{AF54EA41-615C-4208-98C5-FA0F5D174591}">
      <dgm:prSet/>
      <dgm:spPr/>
      <dgm:t>
        <a:bodyPr/>
        <a:lstStyle/>
        <a:p>
          <a:endParaRPr lang="ru-RU"/>
        </a:p>
      </dgm:t>
    </dgm:pt>
    <dgm:pt modelId="{F8EA9090-5148-4948-8A93-C9F9E318B773}" type="sibTrans" cxnId="{AF54EA41-615C-4208-98C5-FA0F5D174591}">
      <dgm:prSet/>
      <dgm:spPr/>
      <dgm:t>
        <a:bodyPr/>
        <a:lstStyle/>
        <a:p>
          <a:endParaRPr lang="ru-RU"/>
        </a:p>
      </dgm:t>
    </dgm:pt>
    <dgm:pt modelId="{3749EEF9-F5DB-42DF-9679-7CEB8EAB4A90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Обучающие курсы</a:t>
          </a:r>
        </a:p>
      </dgm:t>
    </dgm:pt>
    <dgm:pt modelId="{560C227F-6CD2-4925-A2DE-F9F65A03C366}" type="parTrans" cxnId="{FBA9A1F6-AA0C-4D86-ACB5-184B17A681EA}">
      <dgm:prSet/>
      <dgm:spPr/>
      <dgm:t>
        <a:bodyPr/>
        <a:lstStyle/>
        <a:p>
          <a:endParaRPr lang="ru-RU"/>
        </a:p>
      </dgm:t>
    </dgm:pt>
    <dgm:pt modelId="{B2223FC5-C39C-4F0B-B971-1CEEF391E530}" type="sibTrans" cxnId="{FBA9A1F6-AA0C-4D86-ACB5-184B17A681EA}">
      <dgm:prSet/>
      <dgm:spPr/>
      <dgm:t>
        <a:bodyPr/>
        <a:lstStyle/>
        <a:p>
          <a:endParaRPr lang="ru-RU"/>
        </a:p>
      </dgm:t>
    </dgm:pt>
    <dgm:pt modelId="{C8177680-49B8-4157-B84B-8CC3DDCF9D1B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Семинары  </a:t>
          </a:r>
          <a:endParaRPr lang="ru-RU" sz="2800" b="1" dirty="0"/>
        </a:p>
      </dgm:t>
    </dgm:pt>
    <dgm:pt modelId="{9A716264-79BA-4C05-9885-A7FE4D67CBBE}" type="parTrans" cxnId="{21DF2129-F37C-40B7-81A4-9DB32A08BE77}">
      <dgm:prSet/>
      <dgm:spPr/>
      <dgm:t>
        <a:bodyPr/>
        <a:lstStyle/>
        <a:p>
          <a:endParaRPr lang="ru-RU"/>
        </a:p>
      </dgm:t>
    </dgm:pt>
    <dgm:pt modelId="{AD19BABF-810F-41CD-9D32-57726A4640EB}" type="sibTrans" cxnId="{21DF2129-F37C-40B7-81A4-9DB32A08BE77}">
      <dgm:prSet/>
      <dgm:spPr/>
      <dgm:t>
        <a:bodyPr/>
        <a:lstStyle/>
        <a:p>
          <a:endParaRPr lang="ru-RU"/>
        </a:p>
      </dgm:t>
    </dgm:pt>
    <dgm:pt modelId="{D32E1281-C818-4580-9679-180DFD39E3DD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Школа педагогического мастерства </a:t>
          </a:r>
          <a:endParaRPr lang="ru-RU" sz="2800" b="1" dirty="0"/>
        </a:p>
      </dgm:t>
    </dgm:pt>
    <dgm:pt modelId="{6680F9EA-A4B9-42C2-BAAE-7EF29158C751}" type="parTrans" cxnId="{655152D0-CA90-426E-9B32-933D30C0E44E}">
      <dgm:prSet/>
      <dgm:spPr/>
      <dgm:t>
        <a:bodyPr/>
        <a:lstStyle/>
        <a:p>
          <a:endParaRPr lang="ru-RU"/>
        </a:p>
      </dgm:t>
    </dgm:pt>
    <dgm:pt modelId="{79AB5B22-E987-4A47-BB18-C5C680BCD4FF}" type="sibTrans" cxnId="{655152D0-CA90-426E-9B32-933D30C0E44E}">
      <dgm:prSet/>
      <dgm:spPr/>
      <dgm:t>
        <a:bodyPr/>
        <a:lstStyle/>
        <a:p>
          <a:endParaRPr lang="ru-RU"/>
        </a:p>
      </dgm:t>
    </dgm:pt>
    <dgm:pt modelId="{CFAE1FC4-58D6-45E7-8BBB-A120EA55ED04}">
      <dgm:prSet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/>
            <a:t>Конференция педагогических работников   </a:t>
          </a:r>
          <a:endParaRPr lang="ru-RU" b="1" dirty="0"/>
        </a:p>
      </dgm:t>
    </dgm:pt>
    <dgm:pt modelId="{359DF499-23E4-4C09-A0A4-49D7CBCCF615}" type="parTrans" cxnId="{31670870-930A-4739-A332-63EB856B87CA}">
      <dgm:prSet/>
      <dgm:spPr/>
      <dgm:t>
        <a:bodyPr/>
        <a:lstStyle/>
        <a:p>
          <a:endParaRPr lang="ru-RU"/>
        </a:p>
      </dgm:t>
    </dgm:pt>
    <dgm:pt modelId="{89DB8855-0242-478E-8852-E795DAC7E5C4}" type="sibTrans" cxnId="{31670870-930A-4739-A332-63EB856B87CA}">
      <dgm:prSet/>
      <dgm:spPr/>
      <dgm:t>
        <a:bodyPr/>
        <a:lstStyle/>
        <a:p>
          <a:endParaRPr lang="ru-RU"/>
        </a:p>
      </dgm:t>
    </dgm:pt>
    <dgm:pt modelId="{26CF8F56-28B3-4F87-99BA-F4FE4CF5F693}" type="pres">
      <dgm:prSet presAssocID="{1783DBEA-586D-4784-840D-36EDF00FF3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5CB4FA-CEFF-4D38-B12D-2AC2A7CC9FE0}" type="pres">
      <dgm:prSet presAssocID="{1783DBEA-586D-4784-840D-36EDF00FF308}" presName="Name1" presStyleCnt="0"/>
      <dgm:spPr/>
    </dgm:pt>
    <dgm:pt modelId="{68274205-D5A5-46C5-BBEF-36DB678111DE}" type="pres">
      <dgm:prSet presAssocID="{1783DBEA-586D-4784-840D-36EDF00FF308}" presName="cycle" presStyleCnt="0"/>
      <dgm:spPr/>
    </dgm:pt>
    <dgm:pt modelId="{3D2D1C43-0563-4F56-AE09-91532F4BED8C}" type="pres">
      <dgm:prSet presAssocID="{1783DBEA-586D-4784-840D-36EDF00FF308}" presName="srcNode" presStyleLbl="node1" presStyleIdx="0" presStyleCnt="7"/>
      <dgm:spPr/>
    </dgm:pt>
    <dgm:pt modelId="{BB2857D3-05CC-45CC-96EB-C5DFDAF45377}" type="pres">
      <dgm:prSet presAssocID="{1783DBEA-586D-4784-840D-36EDF00FF308}" presName="conn" presStyleLbl="parChTrans1D2" presStyleIdx="0" presStyleCnt="1"/>
      <dgm:spPr/>
      <dgm:t>
        <a:bodyPr/>
        <a:lstStyle/>
        <a:p>
          <a:endParaRPr lang="ru-RU"/>
        </a:p>
      </dgm:t>
    </dgm:pt>
    <dgm:pt modelId="{4367341C-1672-41BA-B9D2-78E0E6DCADCF}" type="pres">
      <dgm:prSet presAssocID="{1783DBEA-586D-4784-840D-36EDF00FF308}" presName="extraNode" presStyleLbl="node1" presStyleIdx="0" presStyleCnt="7"/>
      <dgm:spPr/>
    </dgm:pt>
    <dgm:pt modelId="{3D0EAA59-11F1-418F-BB42-F014397EE55A}" type="pres">
      <dgm:prSet presAssocID="{1783DBEA-586D-4784-840D-36EDF00FF308}" presName="dstNode" presStyleLbl="node1" presStyleIdx="0" presStyleCnt="7"/>
      <dgm:spPr/>
    </dgm:pt>
    <dgm:pt modelId="{6DDE8ED1-AC09-4B12-BFFB-DCA139A17DEB}" type="pres">
      <dgm:prSet presAssocID="{BD4D39BA-3CD4-49E5-8220-66730C017187}" presName="text_1" presStyleLbl="node1" presStyleIdx="0" presStyleCnt="7" custLinFactNeighborX="-48" custLinFactNeighborY="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6B10C-CE7E-4D14-84FF-32C437126FE7}" type="pres">
      <dgm:prSet presAssocID="{BD4D39BA-3CD4-49E5-8220-66730C017187}" presName="accent_1" presStyleCnt="0"/>
      <dgm:spPr/>
    </dgm:pt>
    <dgm:pt modelId="{34CDFA98-69CF-4134-843E-74253A646F92}" type="pres">
      <dgm:prSet presAssocID="{BD4D39BA-3CD4-49E5-8220-66730C017187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59CA28-3C1F-461C-804E-8983FD36E52B}" type="pres">
      <dgm:prSet presAssocID="{3749EEF9-F5DB-42DF-9679-7CEB8EAB4A9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B12FA-E8CA-4BA2-A00E-508409D0E3C5}" type="pres">
      <dgm:prSet presAssocID="{3749EEF9-F5DB-42DF-9679-7CEB8EAB4A90}" presName="accent_2" presStyleCnt="0"/>
      <dgm:spPr/>
    </dgm:pt>
    <dgm:pt modelId="{21A868D8-0DCA-4E76-8273-093C9E4EDA13}" type="pres">
      <dgm:prSet presAssocID="{3749EEF9-F5DB-42DF-9679-7CEB8EAB4A90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4FB388-AFB5-4319-ADB7-B2DA288D5AE6}" type="pres">
      <dgm:prSet presAssocID="{24DAFC28-3381-436C-8D18-1E9BDD4E51C7}" presName="text_3" presStyleLbl="node1" presStyleIdx="2" presStyleCnt="7" custLinFactNeighborX="666" custLinFactNeighborY="-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208C5-2C3B-4793-9C59-AB1AE884952C}" type="pres">
      <dgm:prSet presAssocID="{24DAFC28-3381-436C-8D18-1E9BDD4E51C7}" presName="accent_3" presStyleCnt="0"/>
      <dgm:spPr/>
    </dgm:pt>
    <dgm:pt modelId="{A3747B50-5A61-40BC-AE91-9E0DB1191F84}" type="pres">
      <dgm:prSet presAssocID="{24DAFC28-3381-436C-8D18-1E9BDD4E51C7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3705A0-5F62-466F-A6BE-F8EC6F6D48AB}" type="pres">
      <dgm:prSet presAssocID="{C8177680-49B8-4157-B84B-8CC3DDCF9D1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B15B4-8A54-43B1-8085-D3E5209ACCD2}" type="pres">
      <dgm:prSet presAssocID="{C8177680-49B8-4157-B84B-8CC3DDCF9D1B}" presName="accent_4" presStyleCnt="0"/>
      <dgm:spPr/>
    </dgm:pt>
    <dgm:pt modelId="{112A8D67-3330-4D23-A011-3F3E82664AA1}" type="pres">
      <dgm:prSet presAssocID="{C8177680-49B8-4157-B84B-8CC3DDCF9D1B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6E2262-9C10-4646-B872-542AF4E6E88D}" type="pres">
      <dgm:prSet presAssocID="{D32E1281-C818-4580-9679-180DFD39E3D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75793-BAE6-4EF2-9F7A-4E71C043F7D1}" type="pres">
      <dgm:prSet presAssocID="{D32E1281-C818-4580-9679-180DFD39E3DD}" presName="accent_5" presStyleCnt="0"/>
      <dgm:spPr/>
    </dgm:pt>
    <dgm:pt modelId="{D56209B1-BDAA-4B54-8F9E-F1A1289857A5}" type="pres">
      <dgm:prSet presAssocID="{D32E1281-C818-4580-9679-180DFD39E3DD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61189E-2575-40EC-8ED5-3C01B4F038E6}" type="pres">
      <dgm:prSet presAssocID="{616E0AF8-38FB-4059-9EEE-9B642AF9CDC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D57AE-43E5-4A39-A2D3-6D9C27CFD327}" type="pres">
      <dgm:prSet presAssocID="{616E0AF8-38FB-4059-9EEE-9B642AF9CDC4}" presName="accent_6" presStyleCnt="0"/>
      <dgm:spPr/>
    </dgm:pt>
    <dgm:pt modelId="{5ABC08B2-6A41-4C3F-B993-0B02390AA013}" type="pres">
      <dgm:prSet presAssocID="{616E0AF8-38FB-4059-9EEE-9B642AF9CDC4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205357-8CAF-4B35-AD76-76D1D67F1630}" type="pres">
      <dgm:prSet presAssocID="{CFAE1FC4-58D6-45E7-8BBB-A120EA55ED0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8370F-0E6D-4563-8133-CC97A0320B87}" type="pres">
      <dgm:prSet presAssocID="{CFAE1FC4-58D6-45E7-8BBB-A120EA55ED04}" presName="accent_7" presStyleCnt="0"/>
      <dgm:spPr/>
    </dgm:pt>
    <dgm:pt modelId="{1E74FCDB-78A8-4619-8DDA-470DCA29D79A}" type="pres">
      <dgm:prSet presAssocID="{CFAE1FC4-58D6-45E7-8BBB-A120EA55ED04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C1D6023-B066-442A-95C9-6C72D31300F2}" type="presOf" srcId="{C8177680-49B8-4157-B84B-8CC3DDCF9D1B}" destId="{FB3705A0-5F62-466F-A6BE-F8EC6F6D48AB}" srcOrd="0" destOrd="0" presId="urn:microsoft.com/office/officeart/2008/layout/VerticalCurvedList"/>
    <dgm:cxn modelId="{21DF2129-F37C-40B7-81A4-9DB32A08BE77}" srcId="{1783DBEA-586D-4784-840D-36EDF00FF308}" destId="{C8177680-49B8-4157-B84B-8CC3DDCF9D1B}" srcOrd="3" destOrd="0" parTransId="{9A716264-79BA-4C05-9885-A7FE4D67CBBE}" sibTransId="{AD19BABF-810F-41CD-9D32-57726A4640EB}"/>
    <dgm:cxn modelId="{73A5481A-358C-47FC-9450-BB7A8C178EE3}" type="presOf" srcId="{1783DBEA-586D-4784-840D-36EDF00FF308}" destId="{26CF8F56-28B3-4F87-99BA-F4FE4CF5F693}" srcOrd="0" destOrd="0" presId="urn:microsoft.com/office/officeart/2008/layout/VerticalCurvedList"/>
    <dgm:cxn modelId="{FBA9A1F6-AA0C-4D86-ACB5-184B17A681EA}" srcId="{1783DBEA-586D-4784-840D-36EDF00FF308}" destId="{3749EEF9-F5DB-42DF-9679-7CEB8EAB4A90}" srcOrd="1" destOrd="0" parTransId="{560C227F-6CD2-4925-A2DE-F9F65A03C366}" sibTransId="{B2223FC5-C39C-4F0B-B971-1CEEF391E530}"/>
    <dgm:cxn modelId="{5997E79B-97F7-490C-A773-6449E45194A9}" type="presOf" srcId="{3749EEF9-F5DB-42DF-9679-7CEB8EAB4A90}" destId="{2059CA28-3C1F-461C-804E-8983FD36E52B}" srcOrd="0" destOrd="0" presId="urn:microsoft.com/office/officeart/2008/layout/VerticalCurvedList"/>
    <dgm:cxn modelId="{DD342899-6952-4C10-A1DE-088FB8C2DE8E}" type="presOf" srcId="{616E0AF8-38FB-4059-9EEE-9B642AF9CDC4}" destId="{0661189E-2575-40EC-8ED5-3C01B4F038E6}" srcOrd="0" destOrd="0" presId="urn:microsoft.com/office/officeart/2008/layout/VerticalCurvedList"/>
    <dgm:cxn modelId="{F9C526B8-2962-4E60-99B2-0D2112BC6554}" type="presOf" srcId="{D32E1281-C818-4580-9679-180DFD39E3DD}" destId="{8C6E2262-9C10-4646-B872-542AF4E6E88D}" srcOrd="0" destOrd="0" presId="urn:microsoft.com/office/officeart/2008/layout/VerticalCurvedList"/>
    <dgm:cxn modelId="{254B6F9B-EF3F-4C03-9FC9-44946252DF9E}" type="presOf" srcId="{BD4D39BA-3CD4-49E5-8220-66730C017187}" destId="{6DDE8ED1-AC09-4B12-BFFB-DCA139A17DEB}" srcOrd="0" destOrd="0" presId="urn:microsoft.com/office/officeart/2008/layout/VerticalCurvedList"/>
    <dgm:cxn modelId="{D57D3F14-54D8-4B7E-94E9-66AF3ED37AF4}" srcId="{1783DBEA-586D-4784-840D-36EDF00FF308}" destId="{24DAFC28-3381-436C-8D18-1E9BDD4E51C7}" srcOrd="2" destOrd="0" parTransId="{E56FA182-BE76-4B4B-B54C-1A94D340314F}" sibTransId="{EBA99736-71DC-4046-AD56-C9C4E95B926D}"/>
    <dgm:cxn modelId="{B8DB894E-CB6B-4134-AEDD-AF2C457A17C0}" type="presOf" srcId="{F8EA9090-5148-4948-8A93-C9F9E318B773}" destId="{BB2857D3-05CC-45CC-96EB-C5DFDAF45377}" srcOrd="0" destOrd="0" presId="urn:microsoft.com/office/officeart/2008/layout/VerticalCurvedList"/>
    <dgm:cxn modelId="{D646AD29-C1B9-47B3-B97F-9015AC8CB993}" type="presOf" srcId="{24DAFC28-3381-436C-8D18-1E9BDD4E51C7}" destId="{344FB388-AFB5-4319-ADB7-B2DA288D5AE6}" srcOrd="0" destOrd="0" presId="urn:microsoft.com/office/officeart/2008/layout/VerticalCurvedList"/>
    <dgm:cxn modelId="{F26C99CC-92F0-428D-86BD-E8FF0B428C00}" type="presOf" srcId="{CFAE1FC4-58D6-45E7-8BBB-A120EA55ED04}" destId="{4F205357-8CAF-4B35-AD76-76D1D67F1630}" srcOrd="0" destOrd="0" presId="urn:microsoft.com/office/officeart/2008/layout/VerticalCurvedList"/>
    <dgm:cxn modelId="{31670870-930A-4739-A332-63EB856B87CA}" srcId="{1783DBEA-586D-4784-840D-36EDF00FF308}" destId="{CFAE1FC4-58D6-45E7-8BBB-A120EA55ED04}" srcOrd="6" destOrd="0" parTransId="{359DF499-23E4-4C09-A0A4-49D7CBCCF615}" sibTransId="{89DB8855-0242-478E-8852-E795DAC7E5C4}"/>
    <dgm:cxn modelId="{655152D0-CA90-426E-9B32-933D30C0E44E}" srcId="{1783DBEA-586D-4784-840D-36EDF00FF308}" destId="{D32E1281-C818-4580-9679-180DFD39E3DD}" srcOrd="4" destOrd="0" parTransId="{6680F9EA-A4B9-42C2-BAAE-7EF29158C751}" sibTransId="{79AB5B22-E987-4A47-BB18-C5C680BCD4FF}"/>
    <dgm:cxn modelId="{61FB9744-2410-4C95-B48E-73A204A8C3AD}" srcId="{1783DBEA-586D-4784-840D-36EDF00FF308}" destId="{616E0AF8-38FB-4059-9EEE-9B642AF9CDC4}" srcOrd="5" destOrd="0" parTransId="{DA8EFCDC-6A04-4BB6-9079-530A47D9BEEF}" sibTransId="{1152AD75-99E0-43FA-A047-3A3AAD8FAC47}"/>
    <dgm:cxn modelId="{AF54EA41-615C-4208-98C5-FA0F5D174591}" srcId="{1783DBEA-586D-4784-840D-36EDF00FF308}" destId="{BD4D39BA-3CD4-49E5-8220-66730C017187}" srcOrd="0" destOrd="0" parTransId="{59EBF3B3-1D99-478B-8DE9-528ADF4C741F}" sibTransId="{F8EA9090-5148-4948-8A93-C9F9E318B773}"/>
    <dgm:cxn modelId="{9714E0CA-7F79-4E15-ABEE-5B7C53F404CB}" type="presParOf" srcId="{26CF8F56-28B3-4F87-99BA-F4FE4CF5F693}" destId="{A15CB4FA-CEFF-4D38-B12D-2AC2A7CC9FE0}" srcOrd="0" destOrd="0" presId="urn:microsoft.com/office/officeart/2008/layout/VerticalCurvedList"/>
    <dgm:cxn modelId="{0764A2EE-9DC6-4417-8DD1-FA875E4E62BF}" type="presParOf" srcId="{A15CB4FA-CEFF-4D38-B12D-2AC2A7CC9FE0}" destId="{68274205-D5A5-46C5-BBEF-36DB678111DE}" srcOrd="0" destOrd="0" presId="urn:microsoft.com/office/officeart/2008/layout/VerticalCurvedList"/>
    <dgm:cxn modelId="{2FB2A755-32A3-47A4-842D-80BDE7138787}" type="presParOf" srcId="{68274205-D5A5-46C5-BBEF-36DB678111DE}" destId="{3D2D1C43-0563-4F56-AE09-91532F4BED8C}" srcOrd="0" destOrd="0" presId="urn:microsoft.com/office/officeart/2008/layout/VerticalCurvedList"/>
    <dgm:cxn modelId="{13175D17-DC07-4593-90ED-8F674B7A35A3}" type="presParOf" srcId="{68274205-D5A5-46C5-BBEF-36DB678111DE}" destId="{BB2857D3-05CC-45CC-96EB-C5DFDAF45377}" srcOrd="1" destOrd="0" presId="urn:microsoft.com/office/officeart/2008/layout/VerticalCurvedList"/>
    <dgm:cxn modelId="{FD7E874F-6EB4-4738-A261-3A6F3B181E0B}" type="presParOf" srcId="{68274205-D5A5-46C5-BBEF-36DB678111DE}" destId="{4367341C-1672-41BA-B9D2-78E0E6DCADCF}" srcOrd="2" destOrd="0" presId="urn:microsoft.com/office/officeart/2008/layout/VerticalCurvedList"/>
    <dgm:cxn modelId="{EB174941-E7E3-47CE-B7A5-3A15602690DD}" type="presParOf" srcId="{68274205-D5A5-46C5-BBEF-36DB678111DE}" destId="{3D0EAA59-11F1-418F-BB42-F014397EE55A}" srcOrd="3" destOrd="0" presId="urn:microsoft.com/office/officeart/2008/layout/VerticalCurvedList"/>
    <dgm:cxn modelId="{E1354364-363A-4CD7-B710-72A9790556A5}" type="presParOf" srcId="{A15CB4FA-CEFF-4D38-B12D-2AC2A7CC9FE0}" destId="{6DDE8ED1-AC09-4B12-BFFB-DCA139A17DEB}" srcOrd="1" destOrd="0" presId="urn:microsoft.com/office/officeart/2008/layout/VerticalCurvedList"/>
    <dgm:cxn modelId="{7AA89735-2FF9-40CC-8AA6-8636E618E4B2}" type="presParOf" srcId="{A15CB4FA-CEFF-4D38-B12D-2AC2A7CC9FE0}" destId="{C866B10C-CE7E-4D14-84FF-32C437126FE7}" srcOrd="2" destOrd="0" presId="urn:microsoft.com/office/officeart/2008/layout/VerticalCurvedList"/>
    <dgm:cxn modelId="{C9DC71DC-C363-4DD8-81F7-6A81F9C5D7B2}" type="presParOf" srcId="{C866B10C-CE7E-4D14-84FF-32C437126FE7}" destId="{34CDFA98-69CF-4134-843E-74253A646F92}" srcOrd="0" destOrd="0" presId="urn:microsoft.com/office/officeart/2008/layout/VerticalCurvedList"/>
    <dgm:cxn modelId="{A089895E-047A-46AA-93D4-B8E8462371D6}" type="presParOf" srcId="{A15CB4FA-CEFF-4D38-B12D-2AC2A7CC9FE0}" destId="{2059CA28-3C1F-461C-804E-8983FD36E52B}" srcOrd="3" destOrd="0" presId="urn:microsoft.com/office/officeart/2008/layout/VerticalCurvedList"/>
    <dgm:cxn modelId="{B5AF0BA7-8F2D-48D1-A1B5-43AE42B489BD}" type="presParOf" srcId="{A15CB4FA-CEFF-4D38-B12D-2AC2A7CC9FE0}" destId="{B71B12FA-E8CA-4BA2-A00E-508409D0E3C5}" srcOrd="4" destOrd="0" presId="urn:microsoft.com/office/officeart/2008/layout/VerticalCurvedList"/>
    <dgm:cxn modelId="{BFDDF3AF-7AEF-4CD4-885A-315F3866A9AF}" type="presParOf" srcId="{B71B12FA-E8CA-4BA2-A00E-508409D0E3C5}" destId="{21A868D8-0DCA-4E76-8273-093C9E4EDA13}" srcOrd="0" destOrd="0" presId="urn:microsoft.com/office/officeart/2008/layout/VerticalCurvedList"/>
    <dgm:cxn modelId="{D51BD867-F4CA-4201-95C0-B36267892215}" type="presParOf" srcId="{A15CB4FA-CEFF-4D38-B12D-2AC2A7CC9FE0}" destId="{344FB388-AFB5-4319-ADB7-B2DA288D5AE6}" srcOrd="5" destOrd="0" presId="urn:microsoft.com/office/officeart/2008/layout/VerticalCurvedList"/>
    <dgm:cxn modelId="{8E754011-BC83-490B-978A-2A335B1BA83E}" type="presParOf" srcId="{A15CB4FA-CEFF-4D38-B12D-2AC2A7CC9FE0}" destId="{A38208C5-2C3B-4793-9C59-AB1AE884952C}" srcOrd="6" destOrd="0" presId="urn:microsoft.com/office/officeart/2008/layout/VerticalCurvedList"/>
    <dgm:cxn modelId="{8E546B32-AA5D-4C39-8D60-D662BEC14CD1}" type="presParOf" srcId="{A38208C5-2C3B-4793-9C59-AB1AE884952C}" destId="{A3747B50-5A61-40BC-AE91-9E0DB1191F84}" srcOrd="0" destOrd="0" presId="urn:microsoft.com/office/officeart/2008/layout/VerticalCurvedList"/>
    <dgm:cxn modelId="{3F29708E-CDD5-4271-8C81-721A6B7DC25A}" type="presParOf" srcId="{A15CB4FA-CEFF-4D38-B12D-2AC2A7CC9FE0}" destId="{FB3705A0-5F62-466F-A6BE-F8EC6F6D48AB}" srcOrd="7" destOrd="0" presId="urn:microsoft.com/office/officeart/2008/layout/VerticalCurvedList"/>
    <dgm:cxn modelId="{5602199A-F62C-46F2-87D5-D1E2A3F69FF4}" type="presParOf" srcId="{A15CB4FA-CEFF-4D38-B12D-2AC2A7CC9FE0}" destId="{06CB15B4-8A54-43B1-8085-D3E5209ACCD2}" srcOrd="8" destOrd="0" presId="urn:microsoft.com/office/officeart/2008/layout/VerticalCurvedList"/>
    <dgm:cxn modelId="{1FAB5EE1-8AD7-44C9-BE79-A878A796CBB9}" type="presParOf" srcId="{06CB15B4-8A54-43B1-8085-D3E5209ACCD2}" destId="{112A8D67-3330-4D23-A011-3F3E82664AA1}" srcOrd="0" destOrd="0" presId="urn:microsoft.com/office/officeart/2008/layout/VerticalCurvedList"/>
    <dgm:cxn modelId="{8FC7918F-2AF8-4792-8D2B-90A0ACF874A6}" type="presParOf" srcId="{A15CB4FA-CEFF-4D38-B12D-2AC2A7CC9FE0}" destId="{8C6E2262-9C10-4646-B872-542AF4E6E88D}" srcOrd="9" destOrd="0" presId="urn:microsoft.com/office/officeart/2008/layout/VerticalCurvedList"/>
    <dgm:cxn modelId="{A28460B1-B7B2-4EC0-AF99-93C782325654}" type="presParOf" srcId="{A15CB4FA-CEFF-4D38-B12D-2AC2A7CC9FE0}" destId="{01875793-BAE6-4EF2-9F7A-4E71C043F7D1}" srcOrd="10" destOrd="0" presId="urn:microsoft.com/office/officeart/2008/layout/VerticalCurvedList"/>
    <dgm:cxn modelId="{0666DE4A-529F-445D-AB89-C090DDF16F0B}" type="presParOf" srcId="{01875793-BAE6-4EF2-9F7A-4E71C043F7D1}" destId="{D56209B1-BDAA-4B54-8F9E-F1A1289857A5}" srcOrd="0" destOrd="0" presId="urn:microsoft.com/office/officeart/2008/layout/VerticalCurvedList"/>
    <dgm:cxn modelId="{A62AF622-20C5-4D0B-A2DE-063E9207034A}" type="presParOf" srcId="{A15CB4FA-CEFF-4D38-B12D-2AC2A7CC9FE0}" destId="{0661189E-2575-40EC-8ED5-3C01B4F038E6}" srcOrd="11" destOrd="0" presId="urn:microsoft.com/office/officeart/2008/layout/VerticalCurvedList"/>
    <dgm:cxn modelId="{CF8B08AE-15CD-417F-BD09-1B38112CF8DF}" type="presParOf" srcId="{A15CB4FA-CEFF-4D38-B12D-2AC2A7CC9FE0}" destId="{015D57AE-43E5-4A39-A2D3-6D9C27CFD327}" srcOrd="12" destOrd="0" presId="urn:microsoft.com/office/officeart/2008/layout/VerticalCurvedList"/>
    <dgm:cxn modelId="{F3AE5803-9B4C-410F-811B-B1E0700B2280}" type="presParOf" srcId="{015D57AE-43E5-4A39-A2D3-6D9C27CFD327}" destId="{5ABC08B2-6A41-4C3F-B993-0B02390AA013}" srcOrd="0" destOrd="0" presId="urn:microsoft.com/office/officeart/2008/layout/VerticalCurvedList"/>
    <dgm:cxn modelId="{FCEDF163-D15C-4718-B8A1-639823645CCB}" type="presParOf" srcId="{A15CB4FA-CEFF-4D38-B12D-2AC2A7CC9FE0}" destId="{4F205357-8CAF-4B35-AD76-76D1D67F1630}" srcOrd="13" destOrd="0" presId="urn:microsoft.com/office/officeart/2008/layout/VerticalCurvedList"/>
    <dgm:cxn modelId="{1D9C9C56-C5C3-429D-8CA8-C7B70F14A05E}" type="presParOf" srcId="{A15CB4FA-CEFF-4D38-B12D-2AC2A7CC9FE0}" destId="{CFB8370F-0E6D-4563-8133-CC97A0320B87}" srcOrd="14" destOrd="0" presId="urn:microsoft.com/office/officeart/2008/layout/VerticalCurvedList"/>
    <dgm:cxn modelId="{9745D383-129A-418C-9E11-D36BB381B5DA}" type="presParOf" srcId="{CFB8370F-0E6D-4563-8133-CC97A0320B87}" destId="{1E74FCDB-78A8-4619-8DDA-470DCA29D79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C3DB5-CE9E-42AB-A570-93DEB5CA1072}" type="doc">
      <dgm:prSet loTypeId="urn:microsoft.com/office/officeart/2005/8/layout/arrow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334379-CFC8-4691-A576-6C224495372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Круглые столы</a:t>
          </a:r>
        </a:p>
      </dgm:t>
    </dgm:pt>
    <dgm:pt modelId="{1FF21486-C881-4669-9614-98994276BEDA}" type="parTrans" cxnId="{47E7FC47-16FF-45CF-B80A-9ED282353405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01392972-CC12-4588-B0FC-2FE17A998F9A}" type="sibTrans" cxnId="{47E7FC47-16FF-45CF-B80A-9ED282353405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AE77EF38-2866-43F1-8E92-6EB3FE900907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258117C-00E2-48E5-A223-99BAFB511F2E}" type="parTrans" cxnId="{B1E04735-B971-4F3B-9437-C84E24DDA21E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3E625A00-48E0-42F4-880B-B2AFDCC2A98D}" type="sibTrans" cxnId="{B1E04735-B971-4F3B-9437-C84E24DDA21E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51FBD65A-CB9A-4296-90D2-137622626AD9}">
      <dgm:prSet phldrT="[Текст]" custT="1"/>
      <dgm:spPr/>
      <dgm:t>
        <a:bodyPr/>
        <a:lstStyle/>
        <a:p>
          <a:endParaRPr lang="ru-RU" sz="20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FD0E1EC-F05C-4AB7-9BD5-76404CF23525}" type="parTrans" cxnId="{E0A06194-6214-446A-A28B-7ECE99196108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5988EBD5-A21C-47B9-A837-9B5192436698}" type="sibTrans" cxnId="{E0A06194-6214-446A-A28B-7ECE99196108}">
      <dgm:prSet/>
      <dgm:spPr/>
      <dgm:t>
        <a:bodyPr/>
        <a:lstStyle/>
        <a:p>
          <a:endParaRPr lang="ru-RU" sz="2400">
            <a:latin typeface="Arial Narrow" panose="020B0606020202030204" pitchFamily="34" charset="0"/>
          </a:endParaRPr>
        </a:p>
      </dgm:t>
    </dgm:pt>
    <dgm:pt modelId="{A004E974-627C-4502-8B2C-FA6D5DF7E72B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rPr>
            <a:t>Проблемные  семинары,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rPr>
            <a:t>образовательные сессии</a:t>
          </a:r>
          <a:endParaRPr lang="ru-RU" sz="1400" b="1" dirty="0">
            <a:solidFill>
              <a:srgbClr val="002060"/>
            </a:solidFill>
            <a:latin typeface="Arial Narrow" panose="020B0606020202030204" pitchFamily="34" charset="0"/>
            <a:cs typeface="Arial" pitchFamily="34" charset="0"/>
          </a:endParaRPr>
        </a:p>
      </dgm:t>
    </dgm:pt>
    <dgm:pt modelId="{81539CA9-B067-4083-A8DA-0DFED57E9904}" type="parTrans" cxnId="{465DBE84-1183-4CBC-A454-9836F1557907}">
      <dgm:prSet/>
      <dgm:spPr/>
      <dgm:t>
        <a:bodyPr/>
        <a:lstStyle/>
        <a:p>
          <a:endParaRPr lang="ru-RU"/>
        </a:p>
      </dgm:t>
    </dgm:pt>
    <dgm:pt modelId="{C40AADC6-A487-4EB4-BF8E-117F75E8938D}" type="sibTrans" cxnId="{465DBE84-1183-4CBC-A454-9836F1557907}">
      <dgm:prSet/>
      <dgm:spPr/>
      <dgm:t>
        <a:bodyPr/>
        <a:lstStyle/>
        <a:p>
          <a:endParaRPr lang="ru-RU"/>
        </a:p>
      </dgm:t>
    </dgm:pt>
    <dgm:pt modelId="{50E4CBB1-CF87-44FF-A5A1-112A5FEA023E}" type="pres">
      <dgm:prSet presAssocID="{BEDC3DB5-CE9E-42AB-A570-93DEB5CA107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BCA82-BBFA-4126-ABAB-19101E291BC9}" type="pres">
      <dgm:prSet presAssocID="{BEDC3DB5-CE9E-42AB-A570-93DEB5CA1072}" presName="arrow" presStyleLbl="bgShp" presStyleIdx="0" presStyleCnt="1" custLinFactNeighborX="-3032" custLinFactNeighborY="-16286"/>
      <dgm:spPr/>
    </dgm:pt>
    <dgm:pt modelId="{EC6885B0-7590-4C49-BD38-F5515F8C022C}" type="pres">
      <dgm:prSet presAssocID="{BEDC3DB5-CE9E-42AB-A570-93DEB5CA1072}" presName="arrowDiagram4" presStyleCnt="0"/>
      <dgm:spPr/>
    </dgm:pt>
    <dgm:pt modelId="{7DD83D99-9AD1-48C5-8DEF-8BF4A7FCE1E1}" type="pres">
      <dgm:prSet presAssocID="{53334379-CFC8-4691-A576-6C2244953721}" presName="bullet4a" presStyleLbl="node1" presStyleIdx="0" presStyleCnt="4"/>
      <dgm:spPr/>
    </dgm:pt>
    <dgm:pt modelId="{B6FDE67B-B38D-4959-97DA-B0AE84C332CD}" type="pres">
      <dgm:prSet presAssocID="{53334379-CFC8-4691-A576-6C2244953721}" presName="textBox4a" presStyleLbl="revTx" presStyleIdx="0" presStyleCnt="4" custScaleX="157545" custLinFactNeighborX="-60397" custLinFactNeighborY="18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3CFAA-A8A5-4520-9324-F3D2DF434454}" type="pres">
      <dgm:prSet presAssocID="{AE77EF38-2866-43F1-8E92-6EB3FE900907}" presName="bullet4b" presStyleLbl="node1" presStyleIdx="1" presStyleCnt="4"/>
      <dgm:spPr/>
    </dgm:pt>
    <dgm:pt modelId="{29F87FE3-8F03-432D-A2CF-A1F2286BABBE}" type="pres">
      <dgm:prSet presAssocID="{AE77EF38-2866-43F1-8E92-6EB3FE900907}" presName="textBox4b" presStyleLbl="revTx" presStyleIdx="1" presStyleCnt="4" custScaleX="18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33740-6AD2-485A-907C-F78A1F3CE13D}" type="pres">
      <dgm:prSet presAssocID="{51FBD65A-CB9A-4296-90D2-137622626AD9}" presName="bullet4c" presStyleLbl="node1" presStyleIdx="2" presStyleCnt="4"/>
      <dgm:spPr/>
    </dgm:pt>
    <dgm:pt modelId="{3841686F-7C2D-4813-BF5E-1EF666904198}" type="pres">
      <dgm:prSet presAssocID="{51FBD65A-CB9A-4296-90D2-137622626AD9}" presName="textBox4c" presStyleLbl="revTx" presStyleIdx="2" presStyleCnt="4" custScaleX="208186" custLinFactNeighborX="8841" custLinFactNeighborY="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6154-FB68-487D-978B-8ABA3E34F4D9}" type="pres">
      <dgm:prSet presAssocID="{A004E974-627C-4502-8B2C-FA6D5DF7E72B}" presName="bullet4d" presStyleLbl="node1" presStyleIdx="3" presStyleCnt="4"/>
      <dgm:spPr/>
    </dgm:pt>
    <dgm:pt modelId="{39CA469F-0260-484C-BE56-FF41A65AC7EA}" type="pres">
      <dgm:prSet presAssocID="{A004E974-627C-4502-8B2C-FA6D5DF7E72B}" presName="textBox4d" presStyleLbl="revTx" presStyleIdx="3" presStyleCnt="4" custScaleX="214611" custScaleY="42349" custLinFactX="-100000" custLinFactNeighborX="-145365" custLinFactNeighborY="15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804EC-205D-434C-A69B-C09BC482AB7F}" type="presOf" srcId="{AE77EF38-2866-43F1-8E92-6EB3FE900907}" destId="{29F87FE3-8F03-432D-A2CF-A1F2286BABBE}" srcOrd="0" destOrd="0" presId="urn:microsoft.com/office/officeart/2005/8/layout/arrow2"/>
    <dgm:cxn modelId="{E0A06194-6214-446A-A28B-7ECE99196108}" srcId="{BEDC3DB5-CE9E-42AB-A570-93DEB5CA1072}" destId="{51FBD65A-CB9A-4296-90D2-137622626AD9}" srcOrd="2" destOrd="0" parTransId="{FFD0E1EC-F05C-4AB7-9BD5-76404CF23525}" sibTransId="{5988EBD5-A21C-47B9-A837-9B5192436698}"/>
    <dgm:cxn modelId="{47E7FC47-16FF-45CF-B80A-9ED282353405}" srcId="{BEDC3DB5-CE9E-42AB-A570-93DEB5CA1072}" destId="{53334379-CFC8-4691-A576-6C2244953721}" srcOrd="0" destOrd="0" parTransId="{1FF21486-C881-4669-9614-98994276BEDA}" sibTransId="{01392972-CC12-4588-B0FC-2FE17A998F9A}"/>
    <dgm:cxn modelId="{D2D0501C-5975-4A72-9450-EBF7043FE1FF}" type="presOf" srcId="{53334379-CFC8-4691-A576-6C2244953721}" destId="{B6FDE67B-B38D-4959-97DA-B0AE84C332CD}" srcOrd="0" destOrd="0" presId="urn:microsoft.com/office/officeart/2005/8/layout/arrow2"/>
    <dgm:cxn modelId="{1E4D4D45-627A-458A-9D3D-BD40A419D90F}" type="presOf" srcId="{BEDC3DB5-CE9E-42AB-A570-93DEB5CA1072}" destId="{50E4CBB1-CF87-44FF-A5A1-112A5FEA023E}" srcOrd="0" destOrd="0" presId="urn:microsoft.com/office/officeart/2005/8/layout/arrow2"/>
    <dgm:cxn modelId="{132BF61B-9DF4-42AB-BB4E-17C49CEA7B2E}" type="presOf" srcId="{A004E974-627C-4502-8B2C-FA6D5DF7E72B}" destId="{39CA469F-0260-484C-BE56-FF41A65AC7EA}" srcOrd="0" destOrd="0" presId="urn:microsoft.com/office/officeart/2005/8/layout/arrow2"/>
    <dgm:cxn modelId="{B1E04735-B971-4F3B-9437-C84E24DDA21E}" srcId="{BEDC3DB5-CE9E-42AB-A570-93DEB5CA1072}" destId="{AE77EF38-2866-43F1-8E92-6EB3FE900907}" srcOrd="1" destOrd="0" parTransId="{F258117C-00E2-48E5-A223-99BAFB511F2E}" sibTransId="{3E625A00-48E0-42F4-880B-B2AFDCC2A98D}"/>
    <dgm:cxn modelId="{465DBE84-1183-4CBC-A454-9836F1557907}" srcId="{BEDC3DB5-CE9E-42AB-A570-93DEB5CA1072}" destId="{A004E974-627C-4502-8B2C-FA6D5DF7E72B}" srcOrd="3" destOrd="0" parTransId="{81539CA9-B067-4083-A8DA-0DFED57E9904}" sibTransId="{C40AADC6-A487-4EB4-BF8E-117F75E8938D}"/>
    <dgm:cxn modelId="{CBE41796-2A31-4D63-880E-8F5F02A49ED5}" type="presOf" srcId="{51FBD65A-CB9A-4296-90D2-137622626AD9}" destId="{3841686F-7C2D-4813-BF5E-1EF666904198}" srcOrd="0" destOrd="0" presId="urn:microsoft.com/office/officeart/2005/8/layout/arrow2"/>
    <dgm:cxn modelId="{0F3C1959-473B-40CE-981C-866104FEBDCC}" type="presParOf" srcId="{50E4CBB1-CF87-44FF-A5A1-112A5FEA023E}" destId="{358BCA82-BBFA-4126-ABAB-19101E291BC9}" srcOrd="0" destOrd="0" presId="urn:microsoft.com/office/officeart/2005/8/layout/arrow2"/>
    <dgm:cxn modelId="{DA4F04BF-A605-4F5B-A8A4-7B1B68DC5B46}" type="presParOf" srcId="{50E4CBB1-CF87-44FF-A5A1-112A5FEA023E}" destId="{EC6885B0-7590-4C49-BD38-F5515F8C022C}" srcOrd="1" destOrd="0" presId="urn:microsoft.com/office/officeart/2005/8/layout/arrow2"/>
    <dgm:cxn modelId="{1B877861-D253-45C1-82C9-8E78967EE9D6}" type="presParOf" srcId="{EC6885B0-7590-4C49-BD38-F5515F8C022C}" destId="{7DD83D99-9AD1-48C5-8DEF-8BF4A7FCE1E1}" srcOrd="0" destOrd="0" presId="urn:microsoft.com/office/officeart/2005/8/layout/arrow2"/>
    <dgm:cxn modelId="{2A3D557A-424C-49C8-BC35-FA723EDAC169}" type="presParOf" srcId="{EC6885B0-7590-4C49-BD38-F5515F8C022C}" destId="{B6FDE67B-B38D-4959-97DA-B0AE84C332CD}" srcOrd="1" destOrd="0" presId="urn:microsoft.com/office/officeart/2005/8/layout/arrow2"/>
    <dgm:cxn modelId="{E51D44C6-969D-40CC-A042-CB6B8EEB3E34}" type="presParOf" srcId="{EC6885B0-7590-4C49-BD38-F5515F8C022C}" destId="{A9F3CFAA-A8A5-4520-9324-F3D2DF434454}" srcOrd="2" destOrd="0" presId="urn:microsoft.com/office/officeart/2005/8/layout/arrow2"/>
    <dgm:cxn modelId="{749BEAE5-7611-483A-95FE-CFE5073BC350}" type="presParOf" srcId="{EC6885B0-7590-4C49-BD38-F5515F8C022C}" destId="{29F87FE3-8F03-432D-A2CF-A1F2286BABBE}" srcOrd="3" destOrd="0" presId="urn:microsoft.com/office/officeart/2005/8/layout/arrow2"/>
    <dgm:cxn modelId="{18DA5C57-8DDE-41FA-B79E-F98C2CE185FC}" type="presParOf" srcId="{EC6885B0-7590-4C49-BD38-F5515F8C022C}" destId="{C0633740-6AD2-485A-907C-F78A1F3CE13D}" srcOrd="4" destOrd="0" presId="urn:microsoft.com/office/officeart/2005/8/layout/arrow2"/>
    <dgm:cxn modelId="{BB28B5B8-2938-492C-884C-95BE08A9AC26}" type="presParOf" srcId="{EC6885B0-7590-4C49-BD38-F5515F8C022C}" destId="{3841686F-7C2D-4813-BF5E-1EF666904198}" srcOrd="5" destOrd="0" presId="urn:microsoft.com/office/officeart/2005/8/layout/arrow2"/>
    <dgm:cxn modelId="{1D602DAF-ED2B-43F0-8C79-2C31CB4DA7EC}" type="presParOf" srcId="{EC6885B0-7590-4C49-BD38-F5515F8C022C}" destId="{57606154-FB68-487D-978B-8ABA3E34F4D9}" srcOrd="6" destOrd="0" presId="urn:microsoft.com/office/officeart/2005/8/layout/arrow2"/>
    <dgm:cxn modelId="{CFED09D0-39D7-4B85-83DE-6557989A649C}" type="presParOf" srcId="{EC6885B0-7590-4C49-BD38-F5515F8C022C}" destId="{39CA469F-0260-484C-BE56-FF41A65AC7E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AA2E1-05F1-4254-8AB6-4E053770F98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10AAD09-0668-44EA-A4D4-E21A2D114EC3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Бал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педагогов, дидактические спектакли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4368C82-FCCB-4007-A503-AFF8A127D534}" type="parTrans" cxnId="{602213DD-39E8-46F5-BA27-E23497442838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42884E13-9DBA-4912-A546-E9DCFC39EB7E}" type="sibTrans" cxnId="{602213DD-39E8-46F5-BA27-E23497442838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121BC5E5-1720-4C31-8323-99294E34C316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Открытый урок под открытым небом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«В 6 часов вечера после войны»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(с участием Главы Администрации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г. Тюмени)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5AFC8815-07E6-4E0F-A7E6-188265F73E9D}" type="parTrans" cxnId="{15E4B238-DE4B-4D0C-9299-CA8BF2BB3CD1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A716CFF9-A4C5-495D-993C-060145009080}" type="sibTrans" cxnId="{15E4B238-DE4B-4D0C-9299-CA8BF2BB3CD1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335D4ADF-B8A4-4A95-937B-F2B510E0531A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Общегородское мероприятие «</a:t>
          </a:r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Вальс на Царской Набережной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»,</a:t>
          </a:r>
        </a:p>
        <a:p>
          <a:pPr algn="l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Слёт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</a:t>
          </a:r>
        </a:p>
        <a:p>
          <a:pPr algn="l"/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Форум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</a:t>
          </a:r>
        </a:p>
      </dgm:t>
    </dgm:pt>
    <dgm:pt modelId="{298D8DE2-F395-4067-ABDE-24BEBFF66A88}" type="parTrans" cxnId="{278841A7-FBD3-440A-97AC-F707A020130D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22963A07-33B4-4988-BA0E-B4B2AC125ECF}" type="sibTrans" cxnId="{278841A7-FBD3-440A-97AC-F707A020130D}">
      <dgm:prSet/>
      <dgm:spPr/>
      <dgm:t>
        <a:bodyPr/>
        <a:lstStyle/>
        <a:p>
          <a:pPr algn="l"/>
          <a:endParaRPr lang="ru-RU" sz="1400">
            <a:latin typeface="Arial Narrow" panose="020B0606020202030204" pitchFamily="34" charset="0"/>
          </a:endParaRPr>
        </a:p>
      </dgm:t>
    </dgm:pt>
    <dgm:pt modelId="{C3BAC599-CE81-4B6E-85DD-ADB62C4656E2}" type="pres">
      <dgm:prSet presAssocID="{AA5AA2E1-05F1-4254-8AB6-4E053770F9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0333AC-473A-4A1A-A3DD-749A76B68C0C}" type="pres">
      <dgm:prSet presAssocID="{E10AAD09-0668-44EA-A4D4-E21A2D114EC3}" presName="composite" presStyleCnt="0"/>
      <dgm:spPr/>
    </dgm:pt>
    <dgm:pt modelId="{67440AE0-48A5-4EAF-9DBB-F1463528DF41}" type="pres">
      <dgm:prSet presAssocID="{E10AAD09-0668-44EA-A4D4-E21A2D114EC3}" presName="LShape" presStyleLbl="alignNode1" presStyleIdx="0" presStyleCnt="5"/>
      <dgm:spPr/>
    </dgm:pt>
    <dgm:pt modelId="{32BF12F9-0650-4793-8634-EA3916146729}" type="pres">
      <dgm:prSet presAssocID="{E10AAD09-0668-44EA-A4D4-E21A2D114EC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7852F-655D-4CA7-B280-36216F673AFC}" type="pres">
      <dgm:prSet presAssocID="{E10AAD09-0668-44EA-A4D4-E21A2D114EC3}" presName="Triangle" presStyleLbl="alignNode1" presStyleIdx="1" presStyleCnt="5"/>
      <dgm:spPr/>
    </dgm:pt>
    <dgm:pt modelId="{58BD3F18-70DD-44D9-907D-040DABA1DB67}" type="pres">
      <dgm:prSet presAssocID="{42884E13-9DBA-4912-A546-E9DCFC39EB7E}" presName="sibTrans" presStyleCnt="0"/>
      <dgm:spPr/>
    </dgm:pt>
    <dgm:pt modelId="{C3A58821-8E44-446E-99BF-01BEB41387C4}" type="pres">
      <dgm:prSet presAssocID="{42884E13-9DBA-4912-A546-E9DCFC39EB7E}" presName="space" presStyleCnt="0"/>
      <dgm:spPr/>
    </dgm:pt>
    <dgm:pt modelId="{39584160-BD5A-4F41-B07E-AB270AC96FA1}" type="pres">
      <dgm:prSet presAssocID="{121BC5E5-1720-4C31-8323-99294E34C316}" presName="composite" presStyleCnt="0"/>
      <dgm:spPr/>
    </dgm:pt>
    <dgm:pt modelId="{A5A1B9B7-3B7F-4920-969F-69A26E2C2D80}" type="pres">
      <dgm:prSet presAssocID="{121BC5E5-1720-4C31-8323-99294E34C316}" presName="LShape" presStyleLbl="alignNode1" presStyleIdx="2" presStyleCnt="5"/>
      <dgm:spPr/>
    </dgm:pt>
    <dgm:pt modelId="{8C65EFE8-911E-492D-AA60-BC790DAF2B14}" type="pres">
      <dgm:prSet presAssocID="{121BC5E5-1720-4C31-8323-99294E34C31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067D4-F80B-4DD3-9912-45D10F27AF49}" type="pres">
      <dgm:prSet presAssocID="{121BC5E5-1720-4C31-8323-99294E34C316}" presName="Triangle" presStyleLbl="alignNode1" presStyleIdx="3" presStyleCnt="5"/>
      <dgm:spPr/>
    </dgm:pt>
    <dgm:pt modelId="{7B436226-CBE2-4A46-ABAD-C39F2222BF79}" type="pres">
      <dgm:prSet presAssocID="{A716CFF9-A4C5-495D-993C-060145009080}" presName="sibTrans" presStyleCnt="0"/>
      <dgm:spPr/>
    </dgm:pt>
    <dgm:pt modelId="{6557C5A7-B407-4192-9B35-D32A4FDE4EB3}" type="pres">
      <dgm:prSet presAssocID="{A716CFF9-A4C5-495D-993C-060145009080}" presName="space" presStyleCnt="0"/>
      <dgm:spPr/>
    </dgm:pt>
    <dgm:pt modelId="{EF173FFD-BC6E-43F3-A9F7-3E248CCBA878}" type="pres">
      <dgm:prSet presAssocID="{335D4ADF-B8A4-4A95-937B-F2B510E0531A}" presName="composite" presStyleCnt="0"/>
      <dgm:spPr/>
    </dgm:pt>
    <dgm:pt modelId="{D8B82805-CC83-4C28-AF21-8132E8138721}" type="pres">
      <dgm:prSet presAssocID="{335D4ADF-B8A4-4A95-937B-F2B510E0531A}" presName="LShape" presStyleLbl="alignNode1" presStyleIdx="4" presStyleCnt="5" custLinFactNeighborX="-16063" custLinFactNeighborY="1446"/>
      <dgm:spPr/>
    </dgm:pt>
    <dgm:pt modelId="{3062F177-39A1-4862-9EFD-4A9B6395CED7}" type="pres">
      <dgm:prSet presAssocID="{335D4ADF-B8A4-4A95-937B-F2B510E0531A}" presName="ParentText" presStyleLbl="revTx" presStyleIdx="2" presStyleCnt="3" custScaleX="141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841A7-FBD3-440A-97AC-F707A020130D}" srcId="{AA5AA2E1-05F1-4254-8AB6-4E053770F98A}" destId="{335D4ADF-B8A4-4A95-937B-F2B510E0531A}" srcOrd="2" destOrd="0" parTransId="{298D8DE2-F395-4067-ABDE-24BEBFF66A88}" sibTransId="{22963A07-33B4-4988-BA0E-B4B2AC125ECF}"/>
    <dgm:cxn modelId="{15E4B238-DE4B-4D0C-9299-CA8BF2BB3CD1}" srcId="{AA5AA2E1-05F1-4254-8AB6-4E053770F98A}" destId="{121BC5E5-1720-4C31-8323-99294E34C316}" srcOrd="1" destOrd="0" parTransId="{5AFC8815-07E6-4E0F-A7E6-188265F73E9D}" sibTransId="{A716CFF9-A4C5-495D-993C-060145009080}"/>
    <dgm:cxn modelId="{994FE88F-4C13-48C2-AC48-D6C0A68C08AE}" type="presOf" srcId="{AA5AA2E1-05F1-4254-8AB6-4E053770F98A}" destId="{C3BAC599-CE81-4B6E-85DD-ADB62C4656E2}" srcOrd="0" destOrd="0" presId="urn:microsoft.com/office/officeart/2009/3/layout/StepUpProcess"/>
    <dgm:cxn modelId="{602213DD-39E8-46F5-BA27-E23497442838}" srcId="{AA5AA2E1-05F1-4254-8AB6-4E053770F98A}" destId="{E10AAD09-0668-44EA-A4D4-E21A2D114EC3}" srcOrd="0" destOrd="0" parTransId="{04368C82-FCCB-4007-A503-AFF8A127D534}" sibTransId="{42884E13-9DBA-4912-A546-E9DCFC39EB7E}"/>
    <dgm:cxn modelId="{697F207B-1E9D-4CBD-A2F7-565701AF719E}" type="presOf" srcId="{E10AAD09-0668-44EA-A4D4-E21A2D114EC3}" destId="{32BF12F9-0650-4793-8634-EA3916146729}" srcOrd="0" destOrd="0" presId="urn:microsoft.com/office/officeart/2009/3/layout/StepUpProcess"/>
    <dgm:cxn modelId="{03295FA6-7C0E-4920-BD47-69E023652C3E}" type="presOf" srcId="{121BC5E5-1720-4C31-8323-99294E34C316}" destId="{8C65EFE8-911E-492D-AA60-BC790DAF2B14}" srcOrd="0" destOrd="0" presId="urn:microsoft.com/office/officeart/2009/3/layout/StepUpProcess"/>
    <dgm:cxn modelId="{64C09193-97CC-4AAB-9336-539F2C940407}" type="presOf" srcId="{335D4ADF-B8A4-4A95-937B-F2B510E0531A}" destId="{3062F177-39A1-4862-9EFD-4A9B6395CED7}" srcOrd="0" destOrd="0" presId="urn:microsoft.com/office/officeart/2009/3/layout/StepUpProcess"/>
    <dgm:cxn modelId="{6EB69705-49E0-4B97-ADE8-99454A079C2B}" type="presParOf" srcId="{C3BAC599-CE81-4B6E-85DD-ADB62C4656E2}" destId="{E10333AC-473A-4A1A-A3DD-749A76B68C0C}" srcOrd="0" destOrd="0" presId="urn:microsoft.com/office/officeart/2009/3/layout/StepUpProcess"/>
    <dgm:cxn modelId="{9AB8E4C2-A148-4F00-8BBF-CDEE536966E5}" type="presParOf" srcId="{E10333AC-473A-4A1A-A3DD-749A76B68C0C}" destId="{67440AE0-48A5-4EAF-9DBB-F1463528DF41}" srcOrd="0" destOrd="0" presId="urn:microsoft.com/office/officeart/2009/3/layout/StepUpProcess"/>
    <dgm:cxn modelId="{1C88FB7F-5797-4802-A920-58C8E8811441}" type="presParOf" srcId="{E10333AC-473A-4A1A-A3DD-749A76B68C0C}" destId="{32BF12F9-0650-4793-8634-EA3916146729}" srcOrd="1" destOrd="0" presId="urn:microsoft.com/office/officeart/2009/3/layout/StepUpProcess"/>
    <dgm:cxn modelId="{A4726534-4C08-451D-B090-7F93DC0A6D87}" type="presParOf" srcId="{E10333AC-473A-4A1A-A3DD-749A76B68C0C}" destId="{A427852F-655D-4CA7-B280-36216F673AFC}" srcOrd="2" destOrd="0" presId="urn:microsoft.com/office/officeart/2009/3/layout/StepUpProcess"/>
    <dgm:cxn modelId="{FB62566F-26A8-4128-9494-E7217743F21A}" type="presParOf" srcId="{C3BAC599-CE81-4B6E-85DD-ADB62C4656E2}" destId="{58BD3F18-70DD-44D9-907D-040DABA1DB67}" srcOrd="1" destOrd="0" presId="urn:microsoft.com/office/officeart/2009/3/layout/StepUpProcess"/>
    <dgm:cxn modelId="{0568BC29-1058-4CDA-A003-D156C3FC02BF}" type="presParOf" srcId="{58BD3F18-70DD-44D9-907D-040DABA1DB67}" destId="{C3A58821-8E44-446E-99BF-01BEB41387C4}" srcOrd="0" destOrd="0" presId="urn:microsoft.com/office/officeart/2009/3/layout/StepUpProcess"/>
    <dgm:cxn modelId="{CF0E0844-653A-4F4C-A4E1-D6666A250275}" type="presParOf" srcId="{C3BAC599-CE81-4B6E-85DD-ADB62C4656E2}" destId="{39584160-BD5A-4F41-B07E-AB270AC96FA1}" srcOrd="2" destOrd="0" presId="urn:microsoft.com/office/officeart/2009/3/layout/StepUpProcess"/>
    <dgm:cxn modelId="{1BB27E51-989E-491A-B5FA-34CF0CA0D7E7}" type="presParOf" srcId="{39584160-BD5A-4F41-B07E-AB270AC96FA1}" destId="{A5A1B9B7-3B7F-4920-969F-69A26E2C2D80}" srcOrd="0" destOrd="0" presId="urn:microsoft.com/office/officeart/2009/3/layout/StepUpProcess"/>
    <dgm:cxn modelId="{8A151AD2-70F0-4D9F-A4C3-4BC63C73794A}" type="presParOf" srcId="{39584160-BD5A-4F41-B07E-AB270AC96FA1}" destId="{8C65EFE8-911E-492D-AA60-BC790DAF2B14}" srcOrd="1" destOrd="0" presId="urn:microsoft.com/office/officeart/2009/3/layout/StepUpProcess"/>
    <dgm:cxn modelId="{FBF7441E-DFE6-42A5-A600-19F885ACEA49}" type="presParOf" srcId="{39584160-BD5A-4F41-B07E-AB270AC96FA1}" destId="{680067D4-F80B-4DD3-9912-45D10F27AF49}" srcOrd="2" destOrd="0" presId="urn:microsoft.com/office/officeart/2009/3/layout/StepUpProcess"/>
    <dgm:cxn modelId="{9B325DE8-1CCE-4439-B7DE-B147374A50C2}" type="presParOf" srcId="{C3BAC599-CE81-4B6E-85DD-ADB62C4656E2}" destId="{7B436226-CBE2-4A46-ABAD-C39F2222BF79}" srcOrd="3" destOrd="0" presId="urn:microsoft.com/office/officeart/2009/3/layout/StepUpProcess"/>
    <dgm:cxn modelId="{0FB354FE-DCD9-4525-AB28-196108F7154E}" type="presParOf" srcId="{7B436226-CBE2-4A46-ABAD-C39F2222BF79}" destId="{6557C5A7-B407-4192-9B35-D32A4FDE4EB3}" srcOrd="0" destOrd="0" presId="urn:microsoft.com/office/officeart/2009/3/layout/StepUpProcess"/>
    <dgm:cxn modelId="{42B91ADC-EA62-46EB-9ECD-89D814C5693A}" type="presParOf" srcId="{C3BAC599-CE81-4B6E-85DD-ADB62C4656E2}" destId="{EF173FFD-BC6E-43F3-A9F7-3E248CCBA878}" srcOrd="4" destOrd="0" presId="urn:microsoft.com/office/officeart/2009/3/layout/StepUpProcess"/>
    <dgm:cxn modelId="{F014F26D-1258-45EF-9A0B-BC6A96C83C7B}" type="presParOf" srcId="{EF173FFD-BC6E-43F3-A9F7-3E248CCBA878}" destId="{D8B82805-CC83-4C28-AF21-8132E8138721}" srcOrd="0" destOrd="0" presId="urn:microsoft.com/office/officeart/2009/3/layout/StepUpProcess"/>
    <dgm:cxn modelId="{2D611C05-D08D-43EA-93FE-16CD9FBF1E0A}" type="presParOf" srcId="{EF173FFD-BC6E-43F3-A9F7-3E248CCBA878}" destId="{3062F177-39A1-4862-9EFD-4A9B6395CED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3D15D1-3DAC-4CF1-AE49-B782825535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55B475-C0E3-4AF2-B7B6-73587043A3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Совещание с руководителями, семинары для заместителей руководителей ОУ и ДОУ </a:t>
          </a:r>
          <a:r>
            <a:rPr lang="ru-RU" sz="1100" b="1" i="1" dirty="0" smtClean="0">
              <a:latin typeface="Arial" panose="020B0604020202020204" pitchFamily="34" charset="0"/>
              <a:cs typeface="Arial" panose="020B0604020202020204" pitchFamily="34" charset="0"/>
            </a:rPr>
            <a:t>(представление опыта управленческих команд в подготовке участников, открытые уроки и мастер-классы победителей и призеров конкурсов)</a:t>
          </a:r>
          <a:endParaRPr lang="ru-RU" sz="11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82EA-8680-4DE1-A7E3-8AED07181E9E}" type="parTrans" cxnId="{87E749FE-5227-4EFE-A769-DF5B869521A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65B23-3525-4032-9FC3-69BAC15A7876}" type="sibTrans" cxnId="{87E749FE-5227-4EFE-A769-DF5B869521A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CAB3C-7764-4465-9229-F7818400A88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Включение членов городского клуба «Наставник», имеющих опыт участия в конкурсах, в </a:t>
          </a:r>
          <a:r>
            <a:rPr lang="ru-RU" sz="1100" b="1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11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победителей и призеров конкурсов в семинары, подготовительные конкурсные события, в состав жюри городских фестивалей</a:t>
          </a:r>
          <a:endParaRPr lang="ru-RU" sz="1100" b="1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9FF07-9529-42C4-BE81-0ED909E4D5CF}" type="parTrans" cxnId="{D0548FF6-4B3C-4922-8E85-574888F17EF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B2E15-1CBD-4830-9A98-87E7F6D8F7E4}" type="sibTrans" cxnId="{D0548FF6-4B3C-4922-8E85-574888F17EF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B625D-0442-49B6-BF8D-E29AAEF8DFD3}">
      <dgm:prSet phldrT="[Текст]" custT="1"/>
      <dgm:spPr>
        <a:solidFill>
          <a:srgbClr val="7030A0">
            <a:alpha val="35000"/>
          </a:srgbClr>
        </a:solidFill>
      </dgm:spPr>
      <dgm:t>
        <a:bodyPr/>
        <a:lstStyle/>
        <a:p>
          <a:r>
            <a:rPr lang="ru-RU" sz="1200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Мастер-классы победителей и призеров для молодых педагогов на клубе общения «Диалог», Слете молодых педагогов, Форуме молодых педагогов</a:t>
          </a:r>
          <a:endParaRPr lang="ru-RU" sz="1200" dirty="0">
            <a:solidFill>
              <a:srgbClr val="99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9188B-BD20-4FC4-9C01-662FF5E727C7}" type="parTrans" cxnId="{7227C939-0609-48FC-B83E-686E8B4CFF7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9DD92-ABAF-4B7A-A8CE-10328A7E3357}" type="sibTrans" cxnId="{7227C939-0609-48FC-B83E-686E8B4CFF7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4C1E6-CDB4-4798-8718-2E0A5BC96658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Индивидуальные консультации для участников конкурсов, конференции педагогических работников 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48292-BF5A-483A-AAB7-9484CF64BE8C}" type="sibTrans" cxnId="{BB8E0238-A3EA-41CE-9DDC-985B804F185B}">
      <dgm:prSet/>
      <dgm:spPr/>
      <dgm:t>
        <a:bodyPr/>
        <a:lstStyle/>
        <a:p>
          <a:endParaRPr lang="ru-RU"/>
        </a:p>
      </dgm:t>
    </dgm:pt>
    <dgm:pt modelId="{3D6051D2-F9AC-4755-8986-61E54CF5091C}" type="parTrans" cxnId="{BB8E0238-A3EA-41CE-9DDC-985B804F185B}">
      <dgm:prSet/>
      <dgm:spPr/>
      <dgm:t>
        <a:bodyPr/>
        <a:lstStyle/>
        <a:p>
          <a:endParaRPr lang="ru-RU"/>
        </a:p>
      </dgm:t>
    </dgm:pt>
    <dgm:pt modelId="{23C3D3F1-AA22-49FD-94B4-FE0399E5CDC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Межмуниципальный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круглый стол молодых педагогов «Профессиональные точки роста» </a:t>
          </a:r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(представление опыта участия в конкурсах призеров, победителей)</a:t>
          </a:r>
          <a:endParaRPr lang="ru-RU" sz="1200" b="1" i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8F72C-EABF-4455-BD87-83D99170FABB}" type="parTrans" cxnId="{DCE99AEC-4250-4E90-8232-0AA0C6E6B80A}">
      <dgm:prSet/>
      <dgm:spPr/>
      <dgm:t>
        <a:bodyPr/>
        <a:lstStyle/>
        <a:p>
          <a:endParaRPr lang="ru-RU"/>
        </a:p>
      </dgm:t>
    </dgm:pt>
    <dgm:pt modelId="{E5E93F27-261F-472E-9882-983052D6FA53}" type="sibTrans" cxnId="{DCE99AEC-4250-4E90-8232-0AA0C6E6B80A}">
      <dgm:prSet/>
      <dgm:spPr/>
      <dgm:t>
        <a:bodyPr/>
        <a:lstStyle/>
        <a:p>
          <a:endParaRPr lang="ru-RU"/>
        </a:p>
      </dgm:t>
    </dgm:pt>
    <dgm:pt modelId="{952341FB-9721-4B45-943A-CD4D398EB425}" type="pres">
      <dgm:prSet presAssocID="{E53D15D1-3DAC-4CF1-AE49-B78282553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638CD04-6A48-4E73-900E-B63DAACB3763}" type="pres">
      <dgm:prSet presAssocID="{E53D15D1-3DAC-4CF1-AE49-B78282553532}" presName="Name1" presStyleCnt="0"/>
      <dgm:spPr/>
    </dgm:pt>
    <dgm:pt modelId="{0670F7B8-F47C-40E6-945E-0F57B0B253D1}" type="pres">
      <dgm:prSet presAssocID="{E53D15D1-3DAC-4CF1-AE49-B78282553532}" presName="cycle" presStyleCnt="0"/>
      <dgm:spPr/>
    </dgm:pt>
    <dgm:pt modelId="{059A4323-506A-4C62-B356-1198C5F40C9A}" type="pres">
      <dgm:prSet presAssocID="{E53D15D1-3DAC-4CF1-AE49-B78282553532}" presName="srcNode" presStyleLbl="node1" presStyleIdx="0" presStyleCnt="5"/>
      <dgm:spPr/>
    </dgm:pt>
    <dgm:pt modelId="{CDD9FEA1-646B-4784-A8B3-65A87CA1B84A}" type="pres">
      <dgm:prSet presAssocID="{E53D15D1-3DAC-4CF1-AE49-B78282553532}" presName="conn" presStyleLbl="parChTrans1D2" presStyleIdx="0" presStyleCnt="1"/>
      <dgm:spPr/>
      <dgm:t>
        <a:bodyPr/>
        <a:lstStyle/>
        <a:p>
          <a:endParaRPr lang="ru-RU"/>
        </a:p>
      </dgm:t>
    </dgm:pt>
    <dgm:pt modelId="{2618519B-8CD8-4161-824B-9AAF248717D2}" type="pres">
      <dgm:prSet presAssocID="{E53D15D1-3DAC-4CF1-AE49-B78282553532}" presName="extraNode" presStyleLbl="node1" presStyleIdx="0" presStyleCnt="5"/>
      <dgm:spPr/>
    </dgm:pt>
    <dgm:pt modelId="{35218234-591B-4C26-A75E-E3EB15FD5689}" type="pres">
      <dgm:prSet presAssocID="{E53D15D1-3DAC-4CF1-AE49-B78282553532}" presName="dstNode" presStyleLbl="node1" presStyleIdx="0" presStyleCnt="5"/>
      <dgm:spPr/>
    </dgm:pt>
    <dgm:pt modelId="{2EB55B1C-4106-4A49-9DF9-5477AFFDA675}" type="pres">
      <dgm:prSet presAssocID="{8E55B475-C0E3-4AF2-B7B6-73587043A365}" presName="text_1" presStyleLbl="node1" presStyleIdx="0" presStyleCnt="5" custScaleY="13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F111E-DFE7-4E26-9755-69FED03621B5}" type="pres">
      <dgm:prSet presAssocID="{8E55B475-C0E3-4AF2-B7B6-73587043A365}" presName="accent_1" presStyleCnt="0"/>
      <dgm:spPr/>
    </dgm:pt>
    <dgm:pt modelId="{795E5D8D-DFEB-44FF-84EC-E574C5116976}" type="pres">
      <dgm:prSet presAssocID="{8E55B475-C0E3-4AF2-B7B6-73587043A365}" presName="accentRepeatNode" presStyleLbl="solidFgAcc1" presStyleIdx="0" presStyleCnt="5"/>
      <dgm:spPr>
        <a:prstGeom prst="stripedRightArrow">
          <a:avLst/>
        </a:prstGeom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8F90184-4D66-4EAB-A3CA-E25F3A2EAEC0}" type="pres">
      <dgm:prSet presAssocID="{31ACAB3C-7764-4465-9229-F7818400A883}" presName="text_2" presStyleLbl="node1" presStyleIdx="1" presStyleCnt="5" custScaleY="12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BF60-DD7F-46FF-955E-20485C01A1FA}" type="pres">
      <dgm:prSet presAssocID="{31ACAB3C-7764-4465-9229-F7818400A883}" presName="accent_2" presStyleCnt="0"/>
      <dgm:spPr/>
    </dgm:pt>
    <dgm:pt modelId="{7DB609CD-541F-46AC-834F-4743E6D9E787}" type="pres">
      <dgm:prSet presAssocID="{31ACAB3C-7764-4465-9229-F7818400A883}" presName="accentRepeatNode" presStyleLbl="solidFgAcc1" presStyleIdx="1" presStyleCnt="5"/>
      <dgm:spPr>
        <a:prstGeom prst="stripedRightArrow">
          <a:avLst/>
        </a:prstGeom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356543A-1FE4-4401-9466-82194FA505DF}" type="pres">
      <dgm:prSet presAssocID="{AB3B625D-0442-49B6-BF8D-E29AAEF8DFD3}" presName="text_3" presStyleLbl="node1" presStyleIdx="2" presStyleCnt="5" custScaleY="144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C25F-688C-415C-8C10-EB33B15E66E7}" type="pres">
      <dgm:prSet presAssocID="{AB3B625D-0442-49B6-BF8D-E29AAEF8DFD3}" presName="accent_3" presStyleCnt="0"/>
      <dgm:spPr/>
    </dgm:pt>
    <dgm:pt modelId="{658C8626-7FEF-4F50-B60E-5264CA005A65}" type="pres">
      <dgm:prSet presAssocID="{AB3B625D-0442-49B6-BF8D-E29AAEF8DFD3}" presName="accentRepeatNode" presStyleLbl="solidFgAcc1" presStyleIdx="2" presStyleCnt="5"/>
      <dgm:spPr>
        <a:prstGeom prst="stripedRightArrow">
          <a:avLst/>
        </a:prstGeom>
        <a:ln>
          <a:solidFill>
            <a:srgbClr val="9966FF"/>
          </a:solidFill>
        </a:ln>
      </dgm:spPr>
      <dgm:t>
        <a:bodyPr/>
        <a:lstStyle/>
        <a:p>
          <a:endParaRPr lang="ru-RU"/>
        </a:p>
      </dgm:t>
    </dgm:pt>
    <dgm:pt modelId="{DBF9312A-1E69-4618-8E3C-CD6F68862498}" type="pres">
      <dgm:prSet presAssocID="{23C3D3F1-AA22-49FD-94B4-FE0399E5CDC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8FC1-2A12-417D-995F-0C972EAA0303}" type="pres">
      <dgm:prSet presAssocID="{23C3D3F1-AA22-49FD-94B4-FE0399E5CDC5}" presName="accent_4" presStyleCnt="0"/>
      <dgm:spPr/>
    </dgm:pt>
    <dgm:pt modelId="{072DF929-7B0A-41D3-A8B4-F0653F9FF12D}" type="pres">
      <dgm:prSet presAssocID="{23C3D3F1-AA22-49FD-94B4-FE0399E5CDC5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547C9CC-9593-41DF-BFD2-44F8D0677C8F}" type="pres">
      <dgm:prSet presAssocID="{9AC4C1E6-CDB4-4798-8718-2E0A5BC96658}" presName="text_5" presStyleLbl="node1" presStyleIdx="4" presStyleCnt="5" custScaleY="121310" custLinFactNeighborX="-140" custLinFactNeighborY="-9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848F9-AE75-48A2-9E80-FFBB549029B6}" type="pres">
      <dgm:prSet presAssocID="{9AC4C1E6-CDB4-4798-8718-2E0A5BC96658}" presName="accent_5" presStyleCnt="0"/>
      <dgm:spPr/>
    </dgm:pt>
    <dgm:pt modelId="{2AA16B07-152C-4727-826A-21BADC3F086C}" type="pres">
      <dgm:prSet presAssocID="{9AC4C1E6-CDB4-4798-8718-2E0A5BC96658}" presName="accentRepeatNode" presStyleLbl="solidFgAcc1" presStyleIdx="4" presStyleCnt="5"/>
      <dgm:spPr>
        <a:prstGeom prst="stripedRightArrow">
          <a:avLst/>
        </a:prstGeom>
      </dgm:spPr>
      <dgm:t>
        <a:bodyPr/>
        <a:lstStyle/>
        <a:p>
          <a:endParaRPr lang="ru-RU"/>
        </a:p>
      </dgm:t>
    </dgm:pt>
  </dgm:ptLst>
  <dgm:cxnLst>
    <dgm:cxn modelId="{65DA045C-83D9-4B68-8C0D-9D0B5E5D55EE}" type="presOf" srcId="{9AC4C1E6-CDB4-4798-8718-2E0A5BC96658}" destId="{7547C9CC-9593-41DF-BFD2-44F8D0677C8F}" srcOrd="0" destOrd="0" presId="urn:microsoft.com/office/officeart/2008/layout/VerticalCurvedList"/>
    <dgm:cxn modelId="{9E7D230B-EC45-475C-9F1D-30132826088F}" type="presOf" srcId="{AB3B625D-0442-49B6-BF8D-E29AAEF8DFD3}" destId="{7356543A-1FE4-4401-9466-82194FA505DF}" srcOrd="0" destOrd="0" presId="urn:microsoft.com/office/officeart/2008/layout/VerticalCurvedList"/>
    <dgm:cxn modelId="{84BA708A-F202-4779-A165-AB74FC3DAB22}" type="presOf" srcId="{31ACAB3C-7764-4465-9229-F7818400A883}" destId="{98F90184-4D66-4EAB-A3CA-E25F3A2EAEC0}" srcOrd="0" destOrd="0" presId="urn:microsoft.com/office/officeart/2008/layout/VerticalCurvedList"/>
    <dgm:cxn modelId="{DCE99AEC-4250-4E90-8232-0AA0C6E6B80A}" srcId="{E53D15D1-3DAC-4CF1-AE49-B78282553532}" destId="{23C3D3F1-AA22-49FD-94B4-FE0399E5CDC5}" srcOrd="3" destOrd="0" parTransId="{CB38F72C-EABF-4455-BD87-83D99170FABB}" sibTransId="{E5E93F27-261F-472E-9882-983052D6FA53}"/>
    <dgm:cxn modelId="{7227C939-0609-48FC-B83E-686E8B4CFF7E}" srcId="{E53D15D1-3DAC-4CF1-AE49-B78282553532}" destId="{AB3B625D-0442-49B6-BF8D-E29AAEF8DFD3}" srcOrd="2" destOrd="0" parTransId="{D589188B-BD20-4FC4-9C01-662FF5E727C7}" sibTransId="{2839DD92-ABAF-4B7A-A8CE-10328A7E3357}"/>
    <dgm:cxn modelId="{87E749FE-5227-4EFE-A769-DF5B869521AD}" srcId="{E53D15D1-3DAC-4CF1-AE49-B78282553532}" destId="{8E55B475-C0E3-4AF2-B7B6-73587043A365}" srcOrd="0" destOrd="0" parTransId="{107582EA-8680-4DE1-A7E3-8AED07181E9E}" sibTransId="{59D65B23-3525-4032-9FC3-69BAC15A7876}"/>
    <dgm:cxn modelId="{BB8E0238-A3EA-41CE-9DDC-985B804F185B}" srcId="{E53D15D1-3DAC-4CF1-AE49-B78282553532}" destId="{9AC4C1E6-CDB4-4798-8718-2E0A5BC96658}" srcOrd="4" destOrd="0" parTransId="{3D6051D2-F9AC-4755-8986-61E54CF5091C}" sibTransId="{8AE48292-BF5A-483A-AAB7-9484CF64BE8C}"/>
    <dgm:cxn modelId="{4C159293-5B93-4BF2-A5BA-C0984B81FB7F}" type="presOf" srcId="{59D65B23-3525-4032-9FC3-69BAC15A7876}" destId="{CDD9FEA1-646B-4784-A8B3-65A87CA1B84A}" srcOrd="0" destOrd="0" presId="urn:microsoft.com/office/officeart/2008/layout/VerticalCurvedList"/>
    <dgm:cxn modelId="{57B4E7F1-80B9-4EF5-9566-4F6B5AAC03C0}" type="presOf" srcId="{8E55B475-C0E3-4AF2-B7B6-73587043A365}" destId="{2EB55B1C-4106-4A49-9DF9-5477AFFDA675}" srcOrd="0" destOrd="0" presId="urn:microsoft.com/office/officeart/2008/layout/VerticalCurvedList"/>
    <dgm:cxn modelId="{D0548FF6-4B3C-4922-8E85-574888F17EF2}" srcId="{E53D15D1-3DAC-4CF1-AE49-B78282553532}" destId="{31ACAB3C-7764-4465-9229-F7818400A883}" srcOrd="1" destOrd="0" parTransId="{3C39FF07-9529-42C4-BE81-0ED909E4D5CF}" sibTransId="{990B2E15-1CBD-4830-9A98-87E7F6D8F7E4}"/>
    <dgm:cxn modelId="{65EBA9BF-6F3A-4E35-AA99-4C234094D653}" type="presOf" srcId="{E53D15D1-3DAC-4CF1-AE49-B78282553532}" destId="{952341FB-9721-4B45-943A-CD4D398EB425}" srcOrd="0" destOrd="0" presId="urn:microsoft.com/office/officeart/2008/layout/VerticalCurvedList"/>
    <dgm:cxn modelId="{E50D25DB-1386-43EC-878B-8AAFE64CD28F}" type="presOf" srcId="{23C3D3F1-AA22-49FD-94B4-FE0399E5CDC5}" destId="{DBF9312A-1E69-4618-8E3C-CD6F68862498}" srcOrd="0" destOrd="0" presId="urn:microsoft.com/office/officeart/2008/layout/VerticalCurvedList"/>
    <dgm:cxn modelId="{605C2A56-BC33-4040-8C20-B3B24668C1D6}" type="presParOf" srcId="{952341FB-9721-4B45-943A-CD4D398EB425}" destId="{3638CD04-6A48-4E73-900E-B63DAACB3763}" srcOrd="0" destOrd="0" presId="urn:microsoft.com/office/officeart/2008/layout/VerticalCurvedList"/>
    <dgm:cxn modelId="{946EF3B2-BA44-49AE-8CAC-44C4E0F75B07}" type="presParOf" srcId="{3638CD04-6A48-4E73-900E-B63DAACB3763}" destId="{0670F7B8-F47C-40E6-945E-0F57B0B253D1}" srcOrd="0" destOrd="0" presId="urn:microsoft.com/office/officeart/2008/layout/VerticalCurvedList"/>
    <dgm:cxn modelId="{410F3F8E-10D4-4D56-8118-A6EC938BEF9D}" type="presParOf" srcId="{0670F7B8-F47C-40E6-945E-0F57B0B253D1}" destId="{059A4323-506A-4C62-B356-1198C5F40C9A}" srcOrd="0" destOrd="0" presId="urn:microsoft.com/office/officeart/2008/layout/VerticalCurvedList"/>
    <dgm:cxn modelId="{7FEDF541-E716-4B33-BA40-5E63C4B43FED}" type="presParOf" srcId="{0670F7B8-F47C-40E6-945E-0F57B0B253D1}" destId="{CDD9FEA1-646B-4784-A8B3-65A87CA1B84A}" srcOrd="1" destOrd="0" presId="urn:microsoft.com/office/officeart/2008/layout/VerticalCurvedList"/>
    <dgm:cxn modelId="{568702A1-8320-4231-AC34-FD4FE2ED3E59}" type="presParOf" srcId="{0670F7B8-F47C-40E6-945E-0F57B0B253D1}" destId="{2618519B-8CD8-4161-824B-9AAF248717D2}" srcOrd="2" destOrd="0" presId="urn:microsoft.com/office/officeart/2008/layout/VerticalCurvedList"/>
    <dgm:cxn modelId="{BEB7736F-9D8B-448D-A599-F25F9F46AADE}" type="presParOf" srcId="{0670F7B8-F47C-40E6-945E-0F57B0B253D1}" destId="{35218234-591B-4C26-A75E-E3EB15FD5689}" srcOrd="3" destOrd="0" presId="urn:microsoft.com/office/officeart/2008/layout/VerticalCurvedList"/>
    <dgm:cxn modelId="{709E217C-F86F-4D52-BE9B-14814D84F0B3}" type="presParOf" srcId="{3638CD04-6A48-4E73-900E-B63DAACB3763}" destId="{2EB55B1C-4106-4A49-9DF9-5477AFFDA675}" srcOrd="1" destOrd="0" presId="urn:microsoft.com/office/officeart/2008/layout/VerticalCurvedList"/>
    <dgm:cxn modelId="{025511B1-DC24-428A-9712-ACF417EE721E}" type="presParOf" srcId="{3638CD04-6A48-4E73-900E-B63DAACB3763}" destId="{357F111E-DFE7-4E26-9755-69FED03621B5}" srcOrd="2" destOrd="0" presId="urn:microsoft.com/office/officeart/2008/layout/VerticalCurvedList"/>
    <dgm:cxn modelId="{346053D0-4CBA-4D49-ADC0-E8AFA4461430}" type="presParOf" srcId="{357F111E-DFE7-4E26-9755-69FED03621B5}" destId="{795E5D8D-DFEB-44FF-84EC-E574C5116976}" srcOrd="0" destOrd="0" presId="urn:microsoft.com/office/officeart/2008/layout/VerticalCurvedList"/>
    <dgm:cxn modelId="{CE282907-348D-47DB-90DB-22976A2DF57C}" type="presParOf" srcId="{3638CD04-6A48-4E73-900E-B63DAACB3763}" destId="{98F90184-4D66-4EAB-A3CA-E25F3A2EAEC0}" srcOrd="3" destOrd="0" presId="urn:microsoft.com/office/officeart/2008/layout/VerticalCurvedList"/>
    <dgm:cxn modelId="{6FDF8A27-B5B9-46D6-9D4D-58C884BBB443}" type="presParOf" srcId="{3638CD04-6A48-4E73-900E-B63DAACB3763}" destId="{993ABF60-DD7F-46FF-955E-20485C01A1FA}" srcOrd="4" destOrd="0" presId="urn:microsoft.com/office/officeart/2008/layout/VerticalCurvedList"/>
    <dgm:cxn modelId="{004552FA-2607-4650-A247-A5BA531F7DE7}" type="presParOf" srcId="{993ABF60-DD7F-46FF-955E-20485C01A1FA}" destId="{7DB609CD-541F-46AC-834F-4743E6D9E787}" srcOrd="0" destOrd="0" presId="urn:microsoft.com/office/officeart/2008/layout/VerticalCurvedList"/>
    <dgm:cxn modelId="{BC20709C-2B12-4917-AB5B-7EB1391E93ED}" type="presParOf" srcId="{3638CD04-6A48-4E73-900E-B63DAACB3763}" destId="{7356543A-1FE4-4401-9466-82194FA505DF}" srcOrd="5" destOrd="0" presId="urn:microsoft.com/office/officeart/2008/layout/VerticalCurvedList"/>
    <dgm:cxn modelId="{EE1C52F7-C58C-4D42-ADCB-FF24A7132A0A}" type="presParOf" srcId="{3638CD04-6A48-4E73-900E-B63DAACB3763}" destId="{B3E2C25F-688C-415C-8C10-EB33B15E66E7}" srcOrd="6" destOrd="0" presId="urn:microsoft.com/office/officeart/2008/layout/VerticalCurvedList"/>
    <dgm:cxn modelId="{71D6B504-4552-47E5-B7CF-3F735BF93D2E}" type="presParOf" srcId="{B3E2C25F-688C-415C-8C10-EB33B15E66E7}" destId="{658C8626-7FEF-4F50-B60E-5264CA005A65}" srcOrd="0" destOrd="0" presId="urn:microsoft.com/office/officeart/2008/layout/VerticalCurvedList"/>
    <dgm:cxn modelId="{1028F4EC-4300-4EFA-9924-382B24EDA3B6}" type="presParOf" srcId="{3638CD04-6A48-4E73-900E-B63DAACB3763}" destId="{DBF9312A-1E69-4618-8E3C-CD6F68862498}" srcOrd="7" destOrd="0" presId="urn:microsoft.com/office/officeart/2008/layout/VerticalCurvedList"/>
    <dgm:cxn modelId="{9BA35FA6-3458-4A64-91C5-EAF82037118A}" type="presParOf" srcId="{3638CD04-6A48-4E73-900E-B63DAACB3763}" destId="{91DD8FC1-2A12-417D-995F-0C972EAA0303}" srcOrd="8" destOrd="0" presId="urn:microsoft.com/office/officeart/2008/layout/VerticalCurvedList"/>
    <dgm:cxn modelId="{B4FC48E2-3A1F-4492-9402-9D0FA4EDA09B}" type="presParOf" srcId="{91DD8FC1-2A12-417D-995F-0C972EAA0303}" destId="{072DF929-7B0A-41D3-A8B4-F0653F9FF12D}" srcOrd="0" destOrd="0" presId="urn:microsoft.com/office/officeart/2008/layout/VerticalCurvedList"/>
    <dgm:cxn modelId="{7E6B4A0F-7954-4335-86CE-74941E5623A3}" type="presParOf" srcId="{3638CD04-6A48-4E73-900E-B63DAACB3763}" destId="{7547C9CC-9593-41DF-BFD2-44F8D0677C8F}" srcOrd="9" destOrd="0" presId="urn:microsoft.com/office/officeart/2008/layout/VerticalCurvedList"/>
    <dgm:cxn modelId="{953740BA-574A-4482-9CA9-DEB054691070}" type="presParOf" srcId="{3638CD04-6A48-4E73-900E-B63DAACB3763}" destId="{214848F9-AE75-48A2-9E80-FFBB549029B6}" srcOrd="10" destOrd="0" presId="urn:microsoft.com/office/officeart/2008/layout/VerticalCurvedList"/>
    <dgm:cxn modelId="{06D42485-78DA-47C0-97FD-10F5E257E273}" type="presParOf" srcId="{214848F9-AE75-48A2-9E80-FFBB549029B6}" destId="{2AA16B07-152C-4727-826A-21BADC3F086C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857D3-05CC-45CC-96EB-C5DFDAF45377}">
      <dsp:nvSpPr>
        <dsp:cNvPr id="0" name=""/>
        <dsp:cNvSpPr/>
      </dsp:nvSpPr>
      <dsp:spPr>
        <a:xfrm>
          <a:off x="-642751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E8ED1-AC09-4B12-BFFB-DCA139A17DEB}">
      <dsp:nvSpPr>
        <dsp:cNvPr id="0" name=""/>
        <dsp:cNvSpPr/>
      </dsp:nvSpPr>
      <dsp:spPr>
        <a:xfrm>
          <a:off x="395034" y="288031"/>
          <a:ext cx="8381983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Тьюторские курсы</a:t>
          </a:r>
          <a:endParaRPr lang="ru-RU" sz="2800" kern="1200" dirty="0"/>
        </a:p>
      </dsp:txBody>
      <dsp:txXfrm>
        <a:off x="395034" y="288031"/>
        <a:ext cx="8381983" cy="516982"/>
      </dsp:txXfrm>
    </dsp:sp>
    <dsp:sp modelId="{34CDFA98-69CF-4134-843E-74253A646F92}">
      <dsp:nvSpPr>
        <dsp:cNvPr id="0" name=""/>
        <dsp:cNvSpPr/>
      </dsp:nvSpPr>
      <dsp:spPr>
        <a:xfrm>
          <a:off x="75943" y="193982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9CA28-3C1F-461C-804E-8983FD36E52B}">
      <dsp:nvSpPr>
        <dsp:cNvPr id="0" name=""/>
        <dsp:cNvSpPr/>
      </dsp:nvSpPr>
      <dsp:spPr>
        <a:xfrm>
          <a:off x="867231" y="1034534"/>
          <a:ext cx="7913808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Обучающие курсы</a:t>
          </a:r>
        </a:p>
      </dsp:txBody>
      <dsp:txXfrm>
        <a:off x="867231" y="1034534"/>
        <a:ext cx="7913808" cy="516982"/>
      </dsp:txXfrm>
    </dsp:sp>
    <dsp:sp modelId="{21A868D8-0DCA-4E76-8273-093C9E4EDA13}">
      <dsp:nvSpPr>
        <dsp:cNvPr id="0" name=""/>
        <dsp:cNvSpPr/>
      </dsp:nvSpPr>
      <dsp:spPr>
        <a:xfrm>
          <a:off x="544117" y="96991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FB388-AFB5-4319-ADB7-B2DA288D5AE6}">
      <dsp:nvSpPr>
        <dsp:cNvPr id="0" name=""/>
        <dsp:cNvSpPr/>
      </dsp:nvSpPr>
      <dsp:spPr>
        <a:xfrm>
          <a:off x="1174786" y="1803164"/>
          <a:ext cx="7657251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Образовательные сессии</a:t>
          </a:r>
        </a:p>
      </dsp:txBody>
      <dsp:txXfrm>
        <a:off x="1174786" y="1803164"/>
        <a:ext cx="7657251" cy="516982"/>
      </dsp:txXfrm>
    </dsp:sp>
    <dsp:sp modelId="{A3747B50-5A61-40BC-AE91-9E0DB1191F84}">
      <dsp:nvSpPr>
        <dsp:cNvPr id="0" name=""/>
        <dsp:cNvSpPr/>
      </dsp:nvSpPr>
      <dsp:spPr>
        <a:xfrm>
          <a:off x="800674" y="1745272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705A0-5F62-466F-A6BE-F8EC6F6D48AB}">
      <dsp:nvSpPr>
        <dsp:cNvPr id="0" name=""/>
        <dsp:cNvSpPr/>
      </dsp:nvSpPr>
      <dsp:spPr>
        <a:xfrm>
          <a:off x="1205705" y="2585824"/>
          <a:ext cx="7575335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Семинары  </a:t>
          </a:r>
          <a:endParaRPr lang="ru-RU" sz="2800" b="1" kern="1200" dirty="0"/>
        </a:p>
      </dsp:txBody>
      <dsp:txXfrm>
        <a:off x="1205705" y="2585824"/>
        <a:ext cx="7575335" cy="516982"/>
      </dsp:txXfrm>
    </dsp:sp>
    <dsp:sp modelId="{112A8D67-3330-4D23-A011-3F3E82664AA1}">
      <dsp:nvSpPr>
        <dsp:cNvPr id="0" name=""/>
        <dsp:cNvSpPr/>
      </dsp:nvSpPr>
      <dsp:spPr>
        <a:xfrm>
          <a:off x="882591" y="252120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E2262-9C10-4646-B872-542AF4E6E88D}">
      <dsp:nvSpPr>
        <dsp:cNvPr id="0" name=""/>
        <dsp:cNvSpPr/>
      </dsp:nvSpPr>
      <dsp:spPr>
        <a:xfrm>
          <a:off x="1123789" y="3361753"/>
          <a:ext cx="7657251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Школа педагогического мастерства </a:t>
          </a:r>
          <a:endParaRPr lang="ru-RU" sz="2800" b="1" kern="1200" dirty="0"/>
        </a:p>
      </dsp:txBody>
      <dsp:txXfrm>
        <a:off x="1123789" y="3361753"/>
        <a:ext cx="7657251" cy="516982"/>
      </dsp:txXfrm>
    </dsp:sp>
    <dsp:sp modelId="{D56209B1-BDAA-4B54-8F9E-F1A1289857A5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1189E-2575-40EC-8ED5-3C01B4F038E6}">
      <dsp:nvSpPr>
        <dsp:cNvPr id="0" name=""/>
        <dsp:cNvSpPr/>
      </dsp:nvSpPr>
      <dsp:spPr>
        <a:xfrm>
          <a:off x="867231" y="4137114"/>
          <a:ext cx="7913808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Сетевое объединение </a:t>
          </a:r>
          <a:endParaRPr lang="ru-RU" sz="2800" b="1" kern="1200" dirty="0"/>
        </a:p>
      </dsp:txBody>
      <dsp:txXfrm>
        <a:off x="867231" y="4137114"/>
        <a:ext cx="7913808" cy="516982"/>
      </dsp:txXfrm>
    </dsp:sp>
    <dsp:sp modelId="{5ABC08B2-6A41-4C3F-B993-0B02390AA013}">
      <dsp:nvSpPr>
        <dsp:cNvPr id="0" name=""/>
        <dsp:cNvSpPr/>
      </dsp:nvSpPr>
      <dsp:spPr>
        <a:xfrm>
          <a:off x="544117" y="407249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05357-8CAF-4B35-AD76-76D1D67F1630}">
      <dsp:nvSpPr>
        <dsp:cNvPr id="0" name=""/>
        <dsp:cNvSpPr/>
      </dsp:nvSpPr>
      <dsp:spPr>
        <a:xfrm>
          <a:off x="399057" y="4913043"/>
          <a:ext cx="8381983" cy="51698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Конференция педагогических работников   </a:t>
          </a:r>
          <a:endParaRPr lang="ru-RU" sz="2700" b="1" kern="1200" dirty="0"/>
        </a:p>
      </dsp:txBody>
      <dsp:txXfrm>
        <a:off x="399057" y="4913043"/>
        <a:ext cx="8381983" cy="516982"/>
      </dsp:txXfrm>
    </dsp:sp>
    <dsp:sp modelId="{1E74FCDB-78A8-4619-8DDA-470DCA29D79A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CA82-BBFA-4126-ABAB-19101E291BC9}">
      <dsp:nvSpPr>
        <dsp:cNvPr id="0" name=""/>
        <dsp:cNvSpPr/>
      </dsp:nvSpPr>
      <dsp:spPr>
        <a:xfrm>
          <a:off x="258474" y="0"/>
          <a:ext cx="5448606" cy="3405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D83D99-9AD1-48C5-8DEF-8BF4A7FCE1E1}">
      <dsp:nvSpPr>
        <dsp:cNvPr id="0" name=""/>
        <dsp:cNvSpPr/>
      </dsp:nvSpPr>
      <dsp:spPr>
        <a:xfrm>
          <a:off x="960363" y="2532239"/>
          <a:ext cx="125317" cy="1253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DE67B-B38D-4959-97DA-B0AE84C332CD}">
      <dsp:nvSpPr>
        <dsp:cNvPr id="0" name=""/>
        <dsp:cNvSpPr/>
      </dsp:nvSpPr>
      <dsp:spPr>
        <a:xfrm>
          <a:off x="192220" y="2594898"/>
          <a:ext cx="1467865" cy="81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0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Круглые столы</a:t>
          </a:r>
        </a:p>
      </dsp:txBody>
      <dsp:txXfrm>
        <a:off x="192220" y="2594898"/>
        <a:ext cx="1467865" cy="810480"/>
      </dsp:txXfrm>
    </dsp:sp>
    <dsp:sp modelId="{A9F3CFAA-A8A5-4520-9324-F3D2DF434454}">
      <dsp:nvSpPr>
        <dsp:cNvPr id="0" name=""/>
        <dsp:cNvSpPr/>
      </dsp:nvSpPr>
      <dsp:spPr>
        <a:xfrm>
          <a:off x="1845762" y="1740148"/>
          <a:ext cx="217944" cy="217944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87FE3-8F03-432D-A2CF-A1F2286BABBE}">
      <dsp:nvSpPr>
        <dsp:cNvPr id="0" name=""/>
        <dsp:cNvSpPr/>
      </dsp:nvSpPr>
      <dsp:spPr>
        <a:xfrm>
          <a:off x="1455173" y="1849120"/>
          <a:ext cx="2143329" cy="155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455173" y="1849120"/>
        <a:ext cx="2143329" cy="1556258"/>
      </dsp:txXfrm>
    </dsp:sp>
    <dsp:sp modelId="{C0633740-6AD2-485A-907C-F78A1F3CE13D}">
      <dsp:nvSpPr>
        <dsp:cNvPr id="0" name=""/>
        <dsp:cNvSpPr/>
      </dsp:nvSpPr>
      <dsp:spPr>
        <a:xfrm>
          <a:off x="2976348" y="1156466"/>
          <a:ext cx="288776" cy="288776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1686F-7C2D-4813-BF5E-1EF666904198}">
      <dsp:nvSpPr>
        <dsp:cNvPr id="0" name=""/>
        <dsp:cNvSpPr/>
      </dsp:nvSpPr>
      <dsp:spPr>
        <a:xfrm>
          <a:off x="2602959" y="1300854"/>
          <a:ext cx="2382079" cy="210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0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602959" y="1300854"/>
        <a:ext cx="2382079" cy="2104524"/>
      </dsp:txXfrm>
    </dsp:sp>
    <dsp:sp modelId="{57606154-FB68-487D-978B-8ABA3E34F4D9}">
      <dsp:nvSpPr>
        <dsp:cNvPr id="0" name=""/>
        <dsp:cNvSpPr/>
      </dsp:nvSpPr>
      <dsp:spPr>
        <a:xfrm>
          <a:off x="4207733" y="770296"/>
          <a:ext cx="386851" cy="386851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CA469F-0260-484C-BE56-FF41A65AC7EA}">
      <dsp:nvSpPr>
        <dsp:cNvPr id="0" name=""/>
        <dsp:cNvSpPr/>
      </dsp:nvSpPr>
      <dsp:spPr>
        <a:xfrm>
          <a:off x="937980" y="2049197"/>
          <a:ext cx="2455594" cy="103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84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rPr>
            <a:t>Проблемные  семинары,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rPr>
            <a:t>образовательные сессии</a:t>
          </a:r>
          <a:endParaRPr lang="ru-RU" sz="1400" b="1" kern="1200" dirty="0">
            <a:solidFill>
              <a:srgbClr val="002060"/>
            </a:solidFill>
            <a:latin typeface="Arial Narrow" panose="020B0606020202030204" pitchFamily="34" charset="0"/>
            <a:cs typeface="Arial" pitchFamily="34" charset="0"/>
          </a:endParaRPr>
        </a:p>
      </dsp:txBody>
      <dsp:txXfrm>
        <a:off x="937980" y="2049197"/>
        <a:ext cx="2455594" cy="103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40AE0-48A5-4EAF-9DBB-F1463528DF41}">
      <dsp:nvSpPr>
        <dsp:cNvPr id="0" name=""/>
        <dsp:cNvSpPr/>
      </dsp:nvSpPr>
      <dsp:spPr>
        <a:xfrm rot="5400000">
          <a:off x="972279" y="627299"/>
          <a:ext cx="1082430" cy="18011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BF12F9-0650-4793-8634-EA3916146729}">
      <dsp:nvSpPr>
        <dsp:cNvPr id="0" name=""/>
        <dsp:cNvSpPr/>
      </dsp:nvSpPr>
      <dsp:spPr>
        <a:xfrm>
          <a:off x="791595" y="1165451"/>
          <a:ext cx="1626078" cy="14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Бал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педагогов, дидактические спектакли</a:t>
          </a:r>
          <a:endParaRPr lang="ru-RU" sz="14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791595" y="1165451"/>
        <a:ext cx="1626078" cy="1425353"/>
      </dsp:txXfrm>
    </dsp:sp>
    <dsp:sp modelId="{A427852F-655D-4CA7-B280-36216F673AFC}">
      <dsp:nvSpPr>
        <dsp:cNvPr id="0" name=""/>
        <dsp:cNvSpPr/>
      </dsp:nvSpPr>
      <dsp:spPr>
        <a:xfrm>
          <a:off x="2110866" y="494697"/>
          <a:ext cx="306807" cy="3068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A1B9B7-3B7F-4920-969F-69A26E2C2D80}">
      <dsp:nvSpPr>
        <dsp:cNvPr id="0" name=""/>
        <dsp:cNvSpPr/>
      </dsp:nvSpPr>
      <dsp:spPr>
        <a:xfrm rot="5400000">
          <a:off x="2962917" y="134713"/>
          <a:ext cx="1082430" cy="18011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65EFE8-911E-492D-AA60-BC790DAF2B14}">
      <dsp:nvSpPr>
        <dsp:cNvPr id="0" name=""/>
        <dsp:cNvSpPr/>
      </dsp:nvSpPr>
      <dsp:spPr>
        <a:xfrm>
          <a:off x="2782233" y="672866"/>
          <a:ext cx="1626078" cy="14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Открытый урок под открытым небом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«В 6 часов вечера после войны»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(с участием Главы Администрации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г. Тюмени)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782233" y="672866"/>
        <a:ext cx="1626078" cy="1425353"/>
      </dsp:txXfrm>
    </dsp:sp>
    <dsp:sp modelId="{680067D4-F80B-4DD3-9912-45D10F27AF49}">
      <dsp:nvSpPr>
        <dsp:cNvPr id="0" name=""/>
        <dsp:cNvSpPr/>
      </dsp:nvSpPr>
      <dsp:spPr>
        <a:xfrm>
          <a:off x="4101504" y="2111"/>
          <a:ext cx="306807" cy="3068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B82805-CC83-4C28-AF21-8132E8138721}">
      <dsp:nvSpPr>
        <dsp:cNvPr id="0" name=""/>
        <dsp:cNvSpPr/>
      </dsp:nvSpPr>
      <dsp:spPr>
        <a:xfrm rot="5400000">
          <a:off x="4819971" y="-342219"/>
          <a:ext cx="1082430" cy="18011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2F177-39A1-4862-9EFD-4A9B6395CED7}">
      <dsp:nvSpPr>
        <dsp:cNvPr id="0" name=""/>
        <dsp:cNvSpPr/>
      </dsp:nvSpPr>
      <dsp:spPr>
        <a:xfrm>
          <a:off x="4594201" y="180280"/>
          <a:ext cx="2294884" cy="14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Общегородское мероприятие «</a:t>
          </a:r>
          <a:r>
            <a:rPr lang="ru-RU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Вальс на Царской Набережной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»,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Слёт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Форум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молодых педагогов</a:t>
          </a:r>
        </a:p>
      </dsp:txBody>
      <dsp:txXfrm>
        <a:off x="4594201" y="180280"/>
        <a:ext cx="2294884" cy="1425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9FEA1-646B-4784-A8B3-65A87CA1B84A}">
      <dsp:nvSpPr>
        <dsp:cNvPr id="0" name=""/>
        <dsp:cNvSpPr/>
      </dsp:nvSpPr>
      <dsp:spPr>
        <a:xfrm>
          <a:off x="-6146329" y="-940352"/>
          <a:ext cx="7316472" cy="7316472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55B1C-4106-4A49-9DF9-5477AFFDA675}">
      <dsp:nvSpPr>
        <dsp:cNvPr id="0" name=""/>
        <dsp:cNvSpPr/>
      </dsp:nvSpPr>
      <dsp:spPr>
        <a:xfrm>
          <a:off x="511297" y="208042"/>
          <a:ext cx="7448851" cy="94285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0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Совещание с руководителями, семинары для заместителей руководителей ОУ и ДОУ </a:t>
          </a:r>
          <a:r>
            <a:rPr lang="ru-RU" sz="1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(представление опыта управленческих команд в подготовке участников, открытые уроки и мастер-классы победителей и призеров конкурсов)</a:t>
          </a:r>
          <a:endParaRPr lang="ru-RU" sz="1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97" y="208042"/>
        <a:ext cx="7448851" cy="942856"/>
      </dsp:txXfrm>
    </dsp:sp>
    <dsp:sp modelId="{795E5D8D-DFEB-44FF-84EC-E574C5116976}">
      <dsp:nvSpPr>
        <dsp:cNvPr id="0" name=""/>
        <dsp:cNvSpPr/>
      </dsp:nvSpPr>
      <dsp:spPr>
        <a:xfrm>
          <a:off x="86492" y="254665"/>
          <a:ext cx="849610" cy="84961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90184-4D66-4EAB-A3CA-E25F3A2EAEC0}">
      <dsp:nvSpPr>
        <dsp:cNvPr id="0" name=""/>
        <dsp:cNvSpPr/>
      </dsp:nvSpPr>
      <dsp:spPr>
        <a:xfrm>
          <a:off x="998342" y="1269464"/>
          <a:ext cx="6961807" cy="8584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0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Включение членов городского клуба «Наставник», имеющих опыт участия в конкурсах, в </a:t>
          </a:r>
          <a:r>
            <a:rPr lang="ru-RU" sz="1100" b="1" kern="12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11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победителей и призеров конкурсов в семинары, подготовительные конкурсные события, в состав жюри городских фестивалей</a:t>
          </a:r>
          <a:endParaRPr lang="ru-RU" sz="1100" b="1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8342" y="1269464"/>
        <a:ext cx="6961807" cy="858426"/>
      </dsp:txXfrm>
    </dsp:sp>
    <dsp:sp modelId="{7DB609CD-541F-46AC-834F-4743E6D9E787}">
      <dsp:nvSpPr>
        <dsp:cNvPr id="0" name=""/>
        <dsp:cNvSpPr/>
      </dsp:nvSpPr>
      <dsp:spPr>
        <a:xfrm>
          <a:off x="573537" y="1273872"/>
          <a:ext cx="849610" cy="84961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6543A-1FE4-4401-9466-82194FA505DF}">
      <dsp:nvSpPr>
        <dsp:cNvPr id="0" name=""/>
        <dsp:cNvSpPr/>
      </dsp:nvSpPr>
      <dsp:spPr>
        <a:xfrm>
          <a:off x="1147826" y="2227583"/>
          <a:ext cx="6812323" cy="980600"/>
        </a:xfrm>
        <a:prstGeom prst="rect">
          <a:avLst/>
        </a:prstGeom>
        <a:solidFill>
          <a:srgbClr val="7030A0">
            <a:alpha val="3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0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Мастер-классы победителей и призеров для молодых педагогов на клубе общения «Диалог», Слете молодых педагогов, Форуме молодых педагогов</a:t>
          </a:r>
          <a:endParaRPr lang="ru-RU" sz="1200" kern="1200" dirty="0">
            <a:solidFill>
              <a:srgbClr val="99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826" y="2227583"/>
        <a:ext cx="6812323" cy="980600"/>
      </dsp:txXfrm>
    </dsp:sp>
    <dsp:sp modelId="{658C8626-7FEF-4F50-B60E-5264CA005A65}">
      <dsp:nvSpPr>
        <dsp:cNvPr id="0" name=""/>
        <dsp:cNvSpPr/>
      </dsp:nvSpPr>
      <dsp:spPr>
        <a:xfrm>
          <a:off x="723021" y="2293078"/>
          <a:ext cx="849610" cy="84961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66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9312A-1E69-4618-8E3C-CD6F68862498}">
      <dsp:nvSpPr>
        <dsp:cNvPr id="0" name=""/>
        <dsp:cNvSpPr/>
      </dsp:nvSpPr>
      <dsp:spPr>
        <a:xfrm>
          <a:off x="998342" y="3397246"/>
          <a:ext cx="6961807" cy="679688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950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Межмуниципальный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круглый стол молодых педагогов «Профессиональные точки роста» </a:t>
          </a: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(представление опыта участия в конкурсах призеров, победителей)</a:t>
          </a:r>
          <a:endParaRPr lang="ru-RU" sz="1200" b="1" i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8342" y="3397246"/>
        <a:ext cx="6961807" cy="679688"/>
      </dsp:txXfrm>
    </dsp:sp>
    <dsp:sp modelId="{072DF929-7B0A-41D3-A8B4-F0653F9FF12D}">
      <dsp:nvSpPr>
        <dsp:cNvPr id="0" name=""/>
        <dsp:cNvSpPr/>
      </dsp:nvSpPr>
      <dsp:spPr>
        <a:xfrm>
          <a:off x="573537" y="3312285"/>
          <a:ext cx="849610" cy="8496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7C9CC-9593-41DF-BFD2-44F8D0677C8F}">
      <dsp:nvSpPr>
        <dsp:cNvPr id="0" name=""/>
        <dsp:cNvSpPr/>
      </dsp:nvSpPr>
      <dsp:spPr>
        <a:xfrm>
          <a:off x="500869" y="4279046"/>
          <a:ext cx="7448851" cy="82453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0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Индивидуальные консультации для участников конкурсов, конференции педагогических работников 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869" y="4279046"/>
        <a:ext cx="7448851" cy="824530"/>
      </dsp:txXfrm>
    </dsp:sp>
    <dsp:sp modelId="{2AA16B07-152C-4727-826A-21BADC3F086C}">
      <dsp:nvSpPr>
        <dsp:cNvPr id="0" name=""/>
        <dsp:cNvSpPr/>
      </dsp:nvSpPr>
      <dsp:spPr>
        <a:xfrm>
          <a:off x="86492" y="4331491"/>
          <a:ext cx="849610" cy="849610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33AC2-07BA-4A21-9713-C793158E6AD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DA7C-8445-4D4C-BCCE-A20D5A531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Рассмотрение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вопроса начнем с того, что о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рганизация работы по совершенствованию  профессионального мастерства педагогов города Тюмени строится на основе Концепции развития системы методического сопровождения непрерывного профессионального развития и повышения профессионального мастерства педагогических работников и управленческих кадров города Тюмени.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DA7C-8445-4D4C-BCCE-A20D5A5312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3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DA7C-8445-4D4C-BCCE-A20D5A5312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3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слайде представлены разные формы взаимодействия и включения педагогов в систему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совершенствования профессионального мастерства.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Период, который мы рассматриваем 2021-2022 учебный год.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проведено 278 мероприятий методического содержания. </a:t>
            </a:r>
          </a:p>
          <a:p>
            <a:endParaRPr lang="ru-RU" sz="9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Человекоучастие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составляет 17009 человек. </a:t>
            </a:r>
          </a:p>
          <a:p>
            <a:endParaRPr lang="ru-RU" sz="9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Т.е. каждый педагог примерно дважды принял участие в том или ином событии. 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без учета адресной работы по сопровождению аттестующихся педагогов, участников конкурсов, конференций, выступлений на семинарах и совещаниях. 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261-E5B4-4328-A49C-84623BFE62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7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Комментарий по тексту слайда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Пожелания  заместителям по УВР: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читать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информационные письма;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 доводить информацию до педагогов;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Отслеживать (контролировать) своевременное получение педагогом пароля и логина (для заочной работы с материалами на сайте ТОГИРРО - начальные классы);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отправлять педагогов на очный модуль для учителей предметников (18 часов по обновленным ФГОС для учителей, работающих в 5 класса)</a:t>
            </a:r>
          </a:p>
          <a:p>
            <a:endParaRPr lang="ru-R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 полугодие 2022 года – работа по обновленным ФГОС;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 полугодие 2022 года – курсы для педагогов по повышению квалификации.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DA7C-8445-4D4C-BCCE-A20D5A5312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5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Причем необходимо отметить, что в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системе образования Тюмени в 2020-2021 гг.  разработаны </a:t>
            </a:r>
            <a:r>
              <a:rPr lang="ru-RU" sz="1100" b="1" i="1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реализуются </a:t>
            </a:r>
            <a:r>
              <a:rPr lang="ru-RU" sz="1100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несколько концепций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(на слайде):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модель оценки качества подготовки обучающихся на 2021-2026 годы»,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модель адресной поддержки школ с низкими образовательными результатами», 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развития воспитания в системе образования города Тюмени на 2020-2025 годы», 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концепция мониторинга качества дошкольного образования на 2020-2025 годы»,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выявления, поддержки и развития способностей и талантов у детей и молодежи в системе общего образования города Тюмени на 2020-2025 годы»,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по профессиональной ориентации и самоопределению обучающихся общеобразовательных организаций города Тюмени на период до 2027 года»,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развития системы методического сопровождения    непрерывного профессионального развития  и повышения профессионального мастерства педагогических работников  и управленческих кадров   г. Тюмени на   2021-2026 годы».  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Исходя из перечня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нормативных и методических документов, можно сказать, что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00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решение вопроса, который вынесен в повестку дня, 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включает реализацию всех направлений деятельности.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Чем обусловлены эти направления?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100" b="1" i="1" baseline="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i="1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ОБЪЕКТИВНЫМИ И СУБЪЕКТИВНЫМИ ПРИЧИНАМИ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ОБЪЕКТИВНЫЕ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ПРИЧИНЫ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Непоследовательность действий в р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азработке и реализации 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индивидуальных образовательных треков педагогов (к примеру, цикл сессий для педагогов, работающих с одаренными детьми, предусматривает постоянный состав слушателей, НО он (состав) разный)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Формальная адресность методического группового и индивидуального сопровождения педагогов. Это вызвано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есогласованностью в планировании работы школьных методических служб и ИМЦ.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 частности: не доводится до адресатов письма, рекомендации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i="1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*в силу занятости, загруженности заместителей директоров; материалы с ФТП , с электронной почты не доводятся  секретарями до исполнителей и др.)</a:t>
            </a:r>
            <a:endParaRPr lang="ru-RU" sz="1100" b="1" i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СУБЪЕКТИВНЫЕ: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низкая мотивация педагогов к профессиональному взаимодействию,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личностная и профессиональная неготовность педагогов.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Например,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в плане системно-деятельностного подхода к обновлению содержания, к проектированию образовательной деятельности;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</a:t>
            </a:r>
            <a:r>
              <a:rPr lang="ru-RU" sz="1100" baseline="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 освоении </a:t>
            </a:r>
            <a:r>
              <a:rPr lang="ru-RU" sz="11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новых инструментов методического обеспечения, в достижении и оценке планируемых результатов (личностных, метапредметных и предметных), в освоении оценочных методик, рефлексии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1F23-407A-4F54-A07D-A8E949D2FE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3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Вышесказанные причины определяют основные направления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методического сопровождения педагогов разных категорий, на основе которых строится методическая работа центра.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важно для нас в целях достижения системности и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эффективности (на слайде).</a:t>
            </a:r>
          </a:p>
          <a:p>
            <a:endParaRPr lang="ru-R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обращаем на третье направление (слайд)</a:t>
            </a: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Оно включает: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лучших практик методической работы на муниципальном уровне и на уровне образовательной организации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  организационно-методического сопровождения и функционирования конкурсного движения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методическую поддержку молодых педагогов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реализации программ наставничества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карьерного роста и профессиональной успешности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1F23-407A-4F54-A07D-A8E949D2F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0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 методической работы с педагогами включает: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их компетентностей с целью соответствия своей профессиональной направленности;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компетенций с целью приобретения профессионального опыта,  развития навыков,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Times New Roman"/>
              </a:rPr>
              <a:t>непрерывное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повышения профессионального мастерства.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(компетентность — это знания, а компетенция — умения , проявления, практика (действия).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то и другое нужно для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эффективной деятельности педагога</a:t>
            </a: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слайдах лишь часть основных форм методической работы ИМЦ с педагогами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работы ИМЦ ежемесячно публикуется на сайте ИМЦ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(выбор темы, удобное время и имя тьютора, руководителя семинара, нередко указывается категория по стажу).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наш план ориентируются даже иногородние педагоги, заявляются на наши конкурсные мероприятия. </a:t>
            </a: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70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Основные векторы плановой работы: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1. Работа в условиях реализации обновленных ФГОС НОО и ООО  определило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вектор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информационное и организационно-методическое сопровождение педагогов.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Этим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определяется комплекс мероприятий включенных в постоянный процесс в этом году: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- начиная с сентября 2021 г в два этапа 39 муниципальных ОО г. Тюмени в составе пилотных школ Тюменской области участвовали в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экспертизе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примерных рабочих программ.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Сначала по 12 учебным предметам, а с 1 февраля 2022 года по 15 учебным предметам.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составе рабочих групп наши педагоги (и вы в том числе) участвовали в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апробации примерных рабочих программ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и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формированию функциональной грамотности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комплекс мероприятий по внедрению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и реализации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обновленных ФГОС НОО и ООО </a:t>
            </a:r>
            <a:r>
              <a:rPr lang="ru-RU" sz="1000" b="0" i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с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января 2022 года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включены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семинары, тьюторские и обучающие курсы, </a:t>
            </a:r>
            <a:r>
              <a:rPr lang="ru-RU" sz="1000" dirty="0" err="1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вебинары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по вопросам конструирования учебных занятий, по обновлению содержания предметных областей, по развитию всех видов грамотностей (согласно разработанным документам: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приказу по городу, дорожной карте)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марте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в рамках ЕМД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работали 13 предметных площадок, включая площадку «Учебные предметы НОО» и «Рабочая программа воспитания». Содержание работы: изучение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инструментов обновления содержания образования в соответствии с введением ФГОС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Обновленные стандарты ФГОС предполагают непрерывное развитие профессионального мастерства педагогов при проведении оценочных процедур </a:t>
            </a:r>
            <a:r>
              <a:rPr lang="ru-RU" sz="7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(PIZA, ГИА, ВПР, тренировочные мероприятия и др.), включая достижение обучающимися планируемых результатов освоения образовательной программы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связи с этим ИМЦ реализует широкий спектр направлений сопровождения учителей-предметников, включая: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алгоритмы эффективной подготовки обучающихся к ЕГЭ и ОГЭ,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методическое сопровождение проведения ВПР,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формирование лексико-грамматических навыков,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регулярное размещение методических материалов для урока и внеурочной деятельности (с использованием официальных ресурсов) на сайте ИМЦ и в созданных виртуальных сообществах учителей-предметников в реальном времени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и т.д.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Второй вектор.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Системность в проведении мероприятий и организация научно-методического сопровождения педагогов.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Это, прежде всего формирование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функциональной грамотности у обучающихся. Но немало важно ее формирование у педагогов.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Свою роль в совершенствовании профессионального мастерства педагогов играют научно-практические конференции, которые помогают педагогу осмыслить свой опыт, увидеть практику других, включиться в дискуссию,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знакомиться с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новинками научной литературы и исследований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этой связи назовем традиционную январскую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городскую научно-методическую конференцию на базе ТюмГУ для педагогов естественно-научного цикла. Тема этого года актуальная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по значению и содержанию: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«Формирование естественнонаучной грамотности: проблемы и их решения»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(с привлечением преподавателей ТюмГУ при партнерстве субъектов образования).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На ставшей традиционной конференция педагогических работников города Тюмени, главное содержание которой определено названием 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«Профессионально-личностное развитие педагога:  </a:t>
            </a:r>
            <a:r>
              <a:rPr lang="ru-RU" sz="1000" b="0" i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от самореализации его творческой индивидуальности к развитию индивидуальных способностей обучающегося» 2020 год 2 педагога, 2021 год - 8 участников рассмотрели  </a:t>
            </a:r>
            <a:r>
              <a:rPr lang="ru-RU" sz="1000" b="0" i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вопрос формирование функциональной грамотности через </a:t>
            </a:r>
            <a:r>
              <a:rPr lang="ru-RU" sz="1000" b="0" i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призму своих практик образовательного процесса, разрабатываемых механизмов, проявляющихся рисков, имеющихся ресурсов и результатов работы с обучающимися и определения дальнейшей перспективы. В трех выступлениях из восьми</a:t>
            </a:r>
            <a:r>
              <a:rPr lang="ru-RU" sz="1000" b="0" i="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в 2021 году </a:t>
            </a:r>
            <a:r>
              <a:rPr lang="ru-RU" sz="1000" b="0" i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дан анализ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организационно-управленческого сопровождения формирования функциональной грамотности у субъектов образовательного процесса, проектирования и реализации содержания внеурочной деятельности, преемственности уровней общего образования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(школа № 37 (2 выступления), школа № 32). 187 выступающих на 15 площадках, более 400 подключений. </a:t>
            </a:r>
            <a:endParaRPr lang="ru-RU" sz="80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</a:p>
          <a:p>
            <a:pPr algn="just" defTabSz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Эта же тема «Функциональная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грамотность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» была рассмотрена в ходе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проектно-образовательной сессии  Центра олимпиадной подготовки.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</a:t>
            </a:r>
          </a:p>
          <a:p>
            <a:pPr algn="just" defTabSz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Тема: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«Функциональная грамотность. Учим для жизни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» (266 учителей-предметников).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</a:p>
          <a:p>
            <a:pPr algn="just" defTabSz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Содержательно и целенаправленно эту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тему в январе рассмотрели, показали </a:t>
            </a:r>
            <a:r>
              <a:rPr lang="ru-RU" sz="1000" baseline="0" dirty="0" err="1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рАзные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методы, </a:t>
            </a:r>
            <a:r>
              <a:rPr lang="ru-RU" sz="1000" baseline="0" dirty="0" err="1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спОсобы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, </a:t>
            </a:r>
            <a:r>
              <a:rPr lang="ru-RU" sz="1000" baseline="0" dirty="0" err="1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фОрмы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работы коллективы МАУ ИМЦ, школы № 15, лицея № 34, гимназии № 49, административно-педагогическая команда школы № 13 в ходе двухдневной образовательной сессии 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«Система работы административных команд и педагогических коллективов по формированию функциональной грамотности у обучающихся»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(26 – 27 января 2022 года). За два дня работы было 359 подключений.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  <a:endParaRPr lang="ru-RU" sz="800" baseline="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marL="0" marR="0" indent="0" algn="just" defTabSz="79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Кроме того, ИМЦ для разных категорий педагогических работников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по формированию и оценке функциональной грамотности 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организуются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: </a:t>
            </a:r>
          </a:p>
          <a:p>
            <a:pPr marL="0" marR="0" indent="0" algn="just" defTabSz="79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  <a:r>
              <a:rPr lang="ru-RU" sz="1000" b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Тьюторские </a:t>
            </a:r>
            <a:r>
              <a:rPr lang="ru-RU" sz="1000" b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курсы. Темы: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Естественнонаучная грамотность: акцент на метапредметные результаты», «Формирование глобальных компетенций и функциональной грамотности на уроках географии»</a:t>
            </a:r>
          </a:p>
          <a:p>
            <a:pPr algn="just" defTabSz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  <a:r>
              <a:rPr lang="ru-RU" sz="1000" b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Обучающие </a:t>
            </a:r>
            <a:r>
              <a:rPr lang="ru-RU" sz="1000" b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курсы, </a:t>
            </a:r>
            <a:r>
              <a:rPr lang="ru-RU" sz="1000" b="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например</a:t>
            </a:r>
            <a:r>
              <a:rPr lang="ru-RU" sz="1000" b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«Развитие 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творческой, проектной деятельности на уроках эстетического цикла через формирование функциональной грамотности школьников»</a:t>
            </a:r>
          </a:p>
          <a:p>
            <a:pPr algn="just" defTabSz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000" baseline="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  <a:r>
              <a:rPr lang="ru-RU" sz="1000" b="1" i="1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3. 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Еще одно важнейшее направление - сопровождение учителей-предметников при работе с высокомотивированными обучающимися.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И здесь немаловажно еще раз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отметить работу с педагогами Центра олимпиадной подготовки.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1 квартале 2022 года проведены семинары - тренинги  по теме  «Фасилитационные практики в работе педагога» и «Архитектура критического мышления».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В рамках </a:t>
            </a:r>
            <a:r>
              <a:rPr lang="ru-RU" sz="1000" dirty="0" err="1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тьюторских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и обучающих курсов рассмотрены особенности организации работы с одаренными детьми, которые касались, прежде всего, вопросов подготовки обучающихся к олимпиадам, конкурсам, творческим соревнованиям.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  <a:r>
              <a:rPr lang="ru-RU" sz="1000" b="1" i="1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Особо подчеркнем роль сетевого взаимодействия.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В городе имеется такой  ресурс   как ТО «ФМШ», которая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любезно включается,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организует </a:t>
            </a: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и проводит практико-ориентированные семинары для учителей-предметников по подготовке обучающихся к олимпиаде (физика, химия, биология), по организации работы с экспериментальными заданиями высокого уровня сложности (химия).  Наша</a:t>
            </a:r>
            <a:r>
              <a:rPr lang="ru-RU" sz="1000" baseline="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 задача использовать этот ресурс: самим увидеть его ценность и педагогу показать.</a:t>
            </a:r>
            <a:endParaRPr lang="ru-RU" sz="100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000" dirty="0" smtClean="0">
              <a:effectLst/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effectLst/>
                <a:latin typeface="Arial" panose="020B0604020202020204" pitchFamily="34" charset="0"/>
                <a:ea typeface="Calibri"/>
                <a:cs typeface="Times New Roman"/>
              </a:rPr>
              <a:t> </a:t>
            </a:r>
            <a:endParaRPr lang="ru-RU" sz="1000" dirty="0">
              <a:effectLst/>
              <a:latin typeface="Arial" panose="020B0604020202020204" pitchFamily="34" charset="0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261-E5B4-4328-A49C-84623BFE62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8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Особое значение в городе обращается на работу с молодыми педагогами.</a:t>
            </a: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организуется совместно с таким важным партнером как Тюменская городская профсоюзная организация.</a:t>
            </a:r>
          </a:p>
          <a:p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Мы совместно проводим Школу молодого педагога, год назад создан клуб «Наставник». </a:t>
            </a:r>
          </a:p>
          <a:p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Четыре года подряд проводится Слет молодых педагогов.</a:t>
            </a: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организатор: Совет молодых педагогов, который помогает начинающим педагогам в представлении своих практик и организации направлений личностного и профессионального роста. </a:t>
            </a:r>
          </a:p>
          <a:p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 2021 года к его проведению подключился клуб «Наставник».</a:t>
            </a:r>
          </a:p>
          <a:p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молодых педагогов проводится при участии руководителей отделов департамента образования, которые раскрывают в беседах с молодыми правовые и финансовые аспекты сферы образования. </a:t>
            </a: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DA7C-8445-4D4C-BCCE-A20D5A5312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молодыми педагогами, участие двух общественных объединений педагогов помогает организовать мероприятия, направленные на развитие 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 (результативность деятельности, творческая компетентность).</a:t>
            </a:r>
          </a:p>
          <a:p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целый ряд мероприятий,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направленных на развитие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компетенций (организованность, работоспособность, психологическая совместимость со всеми участниками образовательных отношений,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эмпатийность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вера в возможности обучающегося, эмоциональная устойчивость, позитивная направленность, общая культура)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социальных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 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(принимать ответственность и принимать решения, взаимодействие с коллегами, с окружающими)</a:t>
            </a:r>
          </a:p>
          <a:p>
            <a:pPr marL="171450" indent="-171450">
              <a:buFontTx/>
              <a:buChar char="-"/>
            </a:pPr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индивидуальных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 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(индивидуальность стиля профессиональной деятельности, неповторимость, самобытность педагога,  в профессиональной деятельности и поведении).</a:t>
            </a:r>
          </a:p>
          <a:p>
            <a:pPr marL="0" indent="0">
              <a:buFontTx/>
              <a:buNone/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имеет свое значение в определении педагогом своей профессиональной перспективы.</a:t>
            </a:r>
          </a:p>
          <a:p>
            <a:pPr marL="0" indent="0">
              <a:buFontTx/>
              <a:buNone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Представленный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план мероприятий с педагогами графически отражен на следующем слайде, где выделены события (слайд)….,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261-E5B4-4328-A49C-84623BFE62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5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fontAlgn="base">
              <a:spcAft>
                <a:spcPts val="0"/>
              </a:spcAft>
            </a:pPr>
            <a:r>
              <a:rPr lang="ru-RU" sz="1200" kern="1200" dirty="0" smtClean="0">
                <a:effectLst/>
                <a:latin typeface="Arial"/>
                <a:ea typeface="+mn-ea"/>
              </a:rPr>
              <a:t>названные педагогами как  условия их быстрой адаптации к образовательному пространству учреждений, а также в городской образовательной среде.</a:t>
            </a:r>
          </a:p>
          <a:p>
            <a:pPr indent="449580" algn="just" fontAlgn="base">
              <a:spcAft>
                <a:spcPts val="0"/>
              </a:spcAft>
            </a:pPr>
            <a:r>
              <a:rPr lang="ru-RU" sz="1200" kern="1200" dirty="0" smtClean="0">
                <a:effectLst/>
                <a:latin typeface="Arial"/>
                <a:ea typeface="+mn-ea"/>
              </a:rPr>
              <a:t>Адаптация способствует их стремлению к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профессиональному совершенствованию и самосовершенствование, разностороннему личностному и творческому развитию. </a:t>
            </a:r>
          </a:p>
          <a:p>
            <a:pPr indent="449580" algn="just" fontAlgn="base">
              <a:spcAft>
                <a:spcPts val="0"/>
              </a:spcAft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Что существенно влияет на раскрепощение личности педагога, проявление лидерских качеств, умение встраиваться в работу команды, демонстрировать креативность и инициативу, быть с обучающимися</a:t>
            </a:r>
            <a:r>
              <a:rPr lang="ru-RU" sz="1200" kern="1200" baseline="0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 «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на одной волне», увлечь их позитивными идеями и проектами.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1F23-407A-4F54-A07D-A8E949D2FE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из составляющих п. 3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«Основных направлений работы по совершенствованию профессионального мастерства» является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  организационно-методического сопровождения и функционирования конкурсного движения.</a:t>
            </a:r>
          </a:p>
          <a:p>
            <a:endParaRPr lang="ru-RU" sz="1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Вы видите систему конкурсного движения, выстроенную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 городе. </a:t>
            </a:r>
          </a:p>
          <a:p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Нами она представлена линейно и в трех уровнях.</a:t>
            </a:r>
          </a:p>
          <a:p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Верхний уровень - </a:t>
            </a:r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1-й уровень 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 городские конкурсы, фестивали профессионального мастерства, конференция педагогических  работников. </a:t>
            </a:r>
          </a:p>
          <a:p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мотивирование педагогов на участие в «статусных» конкурсах.</a:t>
            </a:r>
          </a:p>
          <a:p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уровень адаптации, встраивания в конкурсную систему, проверки педагогом своей профессиональной компетентности (знаний), </a:t>
            </a:r>
            <a:r>
              <a:rPr lang="ru-RU" sz="1000" b="0" i="0" baseline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компетенций</a:t>
            </a:r>
          </a:p>
          <a:p>
            <a:r>
              <a:rPr lang="ru-RU" sz="1000" b="0" i="0" baseline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умений, навыков, действий), приобретения профессионального опыта.</a:t>
            </a:r>
          </a:p>
          <a:p>
            <a:endParaRPr lang="ru-RU" sz="1000" b="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2-й уровень 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конкурсы профессионального мастерства с выходом на региональный и всероссийский уровень (на слайде конкурсы)</a:t>
            </a:r>
          </a:p>
          <a:p>
            <a:endParaRPr lang="ru-RU" sz="1000" b="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3-я составляющая модели 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«Сопровождение административно-педагогических команд и педагогов на этапе подготовки событий». В городском масштабе эта работа представлена на слайде.   </a:t>
            </a:r>
          </a:p>
          <a:p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Любому участнику необходима поддержка административно-педагогических команд, любой удачный результат приносит свою долю удовлетворения участникам процесса (коллектив, выставляя педагога на конкурс тоже становится участником процесса). </a:t>
            </a:r>
          </a:p>
          <a:p>
            <a:endParaRPr lang="ru-RU" sz="1000" b="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 этот уровень на наш взгляд </a:t>
            </a:r>
            <a:r>
              <a:rPr lang="ru-RU" sz="1000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lang="ru-RU" sz="10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именно он формирует особые виды компетентности, которые способствуют достижению заданной цели.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DA7C-8445-4D4C-BCCE-A20D5A5312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7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261-E5B4-4328-A49C-84623BFE62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r>
              <a:rPr lang="ru-RU" dirty="0"/>
              <a:t>МАОУ СОШ № 65 города Тюмени 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Courier New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ourier New"/>
              </a:rPr>
              <a:t>			</a:t>
            </a:r>
            <a:endParaRPr lang="ru-RU" sz="20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370" y="1422041"/>
            <a:ext cx="8979135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529" y="2647949"/>
            <a:ext cx="8036942" cy="781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Об итогах  работы за 2021-2022 учебный год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 совершенствованию  профессионального мастерства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0"/>
            <a:ext cx="910850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500" b="1" kern="0" cap="all" spc="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400" b="1" kern="0" cap="all" spc="100" dirty="0" smtClean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администрация </a:t>
            </a:r>
            <a:r>
              <a:rPr lang="ru-RU" sz="1400" b="1" kern="0" cap="all" spc="100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ТЮМЕНИ</a:t>
            </a:r>
            <a:endParaRPr lang="ru-RU" sz="1400" b="1" kern="50" dirty="0">
              <a:solidFill>
                <a:srgbClr val="0248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kern="0" dirty="0" smtClean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ДЕПАРТАМЕНТ ОБРАЗОВАНИЯ</a:t>
            </a:r>
          </a:p>
          <a:p>
            <a:pPr algn="ctr">
              <a:spcAft>
                <a:spcPts val="0"/>
              </a:spcAft>
            </a:pPr>
            <a:endParaRPr lang="ru-RU" sz="1600" b="1" kern="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59" y="96856"/>
            <a:ext cx="457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7176" y="602194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2489D"/>
                </a:solidFill>
                <a:latin typeface="Arial"/>
                <a:ea typeface="Courier New"/>
              </a:rPr>
              <a:t>20.05.2022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ourier New"/>
                <a:cs typeface="Times New Roman"/>
              </a:rPr>
              <a:t> </a:t>
            </a:r>
            <a:endParaRPr lang="ru-RU" sz="2000" dirty="0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11" name="Picture 1" descr="http://imc72.ru/templates/images/logo_imc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8" y="839806"/>
            <a:ext cx="1027911" cy="7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44381"/>
              </p:ext>
            </p:extLst>
          </p:nvPr>
        </p:nvGraphicFramePr>
        <p:xfrm>
          <a:off x="33933" y="923925"/>
          <a:ext cx="9076133" cy="659130"/>
        </p:xfrm>
        <a:graphic>
          <a:graphicData uri="http://schemas.openxmlformats.org/drawingml/2006/table">
            <a:tbl>
              <a:tblPr/>
              <a:tblGrid>
                <a:gridCol w="1458332"/>
                <a:gridCol w="7617801"/>
              </a:tblGrid>
              <a:tr h="659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0" indent="1079500" algn="l"/>
                      <a:r>
                        <a:rPr lang="ru-RU" sz="1600" b="1" dirty="0" smtClean="0">
                          <a:solidFill>
                            <a:srgbClr val="02489D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Муниципальное </a:t>
                      </a:r>
                      <a:r>
                        <a:rPr lang="ru-RU" sz="1600" b="1" dirty="0">
                          <a:solidFill>
                            <a:srgbClr val="02489D"/>
                          </a:solidFill>
                          <a:effectLst/>
                          <a:latin typeface="Arial Narrow" panose="020B0606020202030204" pitchFamily="34" charset="0"/>
                        </a:rPr>
                        <a:t>автономное учреждение</a:t>
                      </a:r>
                    </a:p>
                    <a:p>
                      <a:pPr marL="0" indent="1079500" algn="l"/>
                      <a:r>
                        <a:rPr lang="ru-RU" sz="1600" b="1" dirty="0">
                          <a:solidFill>
                            <a:srgbClr val="02489D"/>
                          </a:solidFill>
                          <a:effectLst/>
                          <a:latin typeface="Arial Narrow" panose="020B0606020202030204" pitchFamily="34" charset="0"/>
                        </a:rPr>
                        <a:t>«ИНФОРМАЦИОННО-МЕТОДИЧЕСКИЙ ЦЕНТР</a:t>
                      </a:r>
                      <a:r>
                        <a:rPr lang="ru-RU" sz="1600" b="1" dirty="0" smtClean="0">
                          <a:solidFill>
                            <a:srgbClr val="02489D"/>
                          </a:solidFill>
                          <a:effectLst/>
                          <a:latin typeface="Arial Narrow" panose="020B0606020202030204" pitchFamily="34" charset="0"/>
                        </a:rPr>
                        <a:t>» города </a:t>
                      </a:r>
                      <a:r>
                        <a:rPr lang="ru-RU" sz="1600" b="1" dirty="0">
                          <a:solidFill>
                            <a:srgbClr val="02489D"/>
                          </a:solidFill>
                          <a:effectLst/>
                          <a:latin typeface="Arial Narrow" panose="020B0606020202030204" pitchFamily="34" charset="0"/>
                        </a:rPr>
                        <a:t>Тюмени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280337" y="4359166"/>
            <a:ext cx="4462533" cy="1027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Исхакова Зухра Гайнулловна, </a:t>
            </a:r>
          </a:p>
          <a:p>
            <a:pPr algn="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начальник отдела организационно-методического сопровождения деятельности образовательных учреждений 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МАУ ИМЦ г. Тюмени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60165"/>
              </p:ext>
            </p:extLst>
          </p:nvPr>
        </p:nvGraphicFramePr>
        <p:xfrm>
          <a:off x="165540" y="140960"/>
          <a:ext cx="8836569" cy="653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09"/>
                <a:gridCol w="1932582"/>
                <a:gridCol w="1923393"/>
                <a:gridCol w="1521373"/>
                <a:gridCol w="2325412"/>
              </a:tblGrid>
              <a:tr h="14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Номинации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Суперфиналисты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Молодой руководитель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Бородин Дмитрий Викторович,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МАОУ СОШ № 43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Татунец</a:t>
                      </a: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Марина Олеговна,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заведующий МАДОУ д/с № 123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Таут</a:t>
                      </a: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Вероника Александровна,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иностранных языков МАОУ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№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Новокшонова</a:t>
                      </a: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Ольга Павловна,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истории и обществознания МАОУ СОШ № 65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дебют (учитель)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Нефагин Николай Александрович, 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учитель русского языка и литературы МАОУ СОШ № 48 города Тюмени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Пискунова Ольга Николаевна,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инструктор по физической культуре МАДОУ д/с № 172 города Тюмени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Махмудова Наталья Анатольевна,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 МАДОУ д/с № 118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дебют (педагог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ДОУ)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Авдеева Александра Александровна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воспитатель МАДОУ д/с № 162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Евдокименко Анатолий Григорьевич,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инструктор по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физической культуре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МАДОУ д/с № 121 города Тюмени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Классный руководитель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Тукач Татьяна Василиевна,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математики МАОУ лицей № 81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Петелина</a:t>
                      </a: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Христина  Викторовна,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русского языка и литературы МАОУ СОШ № 32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Мальцев Андрей Николаевич,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учитель ОБЖ МАОУ СОШ № 15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Педагог-психолог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Зырянова Анита Викторовна</a:t>
                      </a:r>
                      <a:r>
                        <a:rPr lang="ru-RU" sz="9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педагог-психолог МАДОУ д/с № 133 города Тюмени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Караева Самира Самед Кызы,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педагог-психолог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МАДОУ д/с № 60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Учитель-дефектолог года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Баранова Евгения Петровна,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учитель-дефектолог</a:t>
                      </a:r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МАДОУ д/с № 134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Мугашева Диляра Ильшатовна</a:t>
                      </a:r>
                      <a:r>
                        <a:rPr lang="ru-RU" sz="900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учитель-дефектолог</a:t>
                      </a:r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МАДОУ д/с № 127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Советник года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840" marR="23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Соколова Евгения Анатольевна,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МАОУ лицей № 93 города Тюмени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Глубокая Елизавета Дмитриевна,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МАОУ СОШ № 68 города Тюмени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 rot="16200000">
            <a:off x="-2825724" y="3105031"/>
            <a:ext cx="6425684" cy="448886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конструктивного профессионального развития педагога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350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как механизм </a:t>
            </a:r>
            <a:r>
              <a:rPr lang="ru-RU" sz="1400" b="1" dirty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методического сопровождения </a:t>
            </a:r>
            <a:endParaRPr lang="ru-RU" sz="1400" b="1" dirty="0" smtClean="0">
              <a:solidFill>
                <a:srgbClr val="0BD0D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400" b="1" dirty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конкурсных мероприятий </a:t>
            </a:r>
            <a:endParaRPr lang="ru-RU" sz="1600" b="1" dirty="0">
              <a:solidFill>
                <a:srgbClr val="10CF9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98199186"/>
              </p:ext>
            </p:extLst>
          </p:nvPr>
        </p:nvGraphicFramePr>
        <p:xfrm>
          <a:off x="828299" y="679283"/>
          <a:ext cx="8037002" cy="543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972175"/>
            <a:ext cx="6756598" cy="638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2021-2022 учебном году в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 мероприятиях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методического содержания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009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человекоучастий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(ОУ+ДОУ)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94848"/>
              </p:ext>
            </p:extLst>
          </p:nvPr>
        </p:nvGraphicFramePr>
        <p:xfrm>
          <a:off x="251520" y="620688"/>
          <a:ext cx="8784975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педагогов  - 8493 (ОУ+ДОУ)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Прошли обучение (2096 человек)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2021 год (дистанционно + очно)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ТОГИРРО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 цифровых и педагогических технологий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Академия просвещения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1364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1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(дистанционно + очно)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задание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 чел.,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 - 1454 чел.(начальные классы + педагоги,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работающие в 5-х классах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ТОГИРРО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 цифровых и педагогических технологий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Академия просвещения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чел. – русский язык, математика (16 часов);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чел. – начальные классы (16 часов);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 чел.  - начальные классы (36 часов; 18 муниципальный модуль  +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 часов дистанционно)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проучить до 21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чел. – начальные классы (56 часов) - очно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современного учителя – 123 чел. (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 заявки)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– 242 чел.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188640"/>
            <a:ext cx="480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квалификации  в 2021 -2022 году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9575" y="304081"/>
            <a:ext cx="8229600" cy="5793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модель оценки качества подготовки обучающихся на 2021-2026 годы», </a:t>
            </a:r>
          </a:p>
          <a:p>
            <a:pPr marL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модель адресной поддержки школ с низкими образовательными результатами»,  </a:t>
            </a:r>
          </a:p>
          <a:p>
            <a:pPr indent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развития воспитания в системе образования города Тюмени на 2020-2025 годы»,  </a:t>
            </a:r>
          </a:p>
          <a:p>
            <a:pPr indent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«Муниципальная концепция мониторинга качества дошкольного образования на 2020-2025 годы», </a:t>
            </a:r>
          </a:p>
          <a:p>
            <a:pPr indent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выявления, поддержки и развития способностей и талантов у детей и молодежи в системе общего образования города Тюмени на 2020-2025 годы», </a:t>
            </a:r>
          </a:p>
          <a:p>
            <a:pPr indent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по профессиональной ориентации и самоопределению обучающихся общеобразовательных организаций города Тюмени на период до 2027 года»,</a:t>
            </a:r>
          </a:p>
          <a:p>
            <a:pPr indent="449580" algn="just"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58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«Концепция развития системы методического сопровождения    непрерывного профессионального развития  и повышения профессионального мастерства педагогических работников  и управленческих кадров   г. Тюмени на   2021-2026 годы».   </a:t>
            </a:r>
          </a:p>
          <a:p>
            <a:pPr algn="ctr">
              <a:spcBef>
                <a:spcPts val="0"/>
              </a:spcBef>
            </a:pP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77250" cy="762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 по совершенствованию профессионального мастерства 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4910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Модернизация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подходов в организации муниципальной системы методического  сопровождения работников образования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выявленных профессиональных дефицитов, запросов и потребностей педагогических  и руководящих работников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Методическое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профессионального развития работников образования</a:t>
            </a: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Обеспечение условий для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личностного и профессионального роста работников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через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лучших практик методической работы на муниципальном уровне и на уровне образовательной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организационно-методического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и функционирования конкурсного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методическую поддержку молодых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1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1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карьерного роста и профессиональной успешности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939989"/>
              </p:ext>
            </p:extLst>
          </p:nvPr>
        </p:nvGraphicFramePr>
        <p:xfrm>
          <a:off x="107504" y="836712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1843" y="188640"/>
            <a:ext cx="8410637" cy="79208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методической работы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сопровождения педагогов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iskhakova_zg\Downloads\Картинки про конкурсы\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748679" cy="7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khakova_zg\Downloads\Фото программ Слет_Форум\16CBB773-495D-48D4-96A1-9E2B96B3A0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276">
            <a:off x="305568" y="394179"/>
            <a:ext cx="4427984" cy="59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khakova_zg\Downloads\Фото программ Слет_Форум\D7AC7B39-9FFF-45FB-BA40-82AF7420E1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926">
            <a:off x="4491558" y="325716"/>
            <a:ext cx="4382502" cy="65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04" y="118964"/>
            <a:ext cx="8064896" cy="586780"/>
          </a:xfrm>
          <a:solidFill>
            <a:schemeClr val="bg2"/>
          </a:solidFill>
          <a:scene3d>
            <a:camera prst="orthographicFront"/>
            <a:lightRig rig="threePt" dir="t"/>
          </a:scene3d>
          <a:sp3d extrusionH="19050"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молодыми педагогами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65511"/>
              </p:ext>
            </p:extLst>
          </p:nvPr>
        </p:nvGraphicFramePr>
        <p:xfrm>
          <a:off x="0" y="855723"/>
          <a:ext cx="9144000" cy="65321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60032"/>
                <a:gridCol w="2566680"/>
                <a:gridCol w="1717288"/>
              </a:tblGrid>
              <a:tr h="4493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События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проведения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0170" algn="l"/>
                          <a:tab pos="161925" algn="l"/>
                        </a:tabLs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Слет молодых педагогов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Вектор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успеха»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Молодые педагоги ОО и ДОО со стажем работы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2-5 лет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0170" algn="l"/>
                          <a:tab pos="161925" algn="l"/>
                        </a:tabLs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Форум молодых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педагогов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Молодые педагоги ОО и ДОО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первого года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работы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85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Конкурс «Фестиваль методических идей молодых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педагогов (заочный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этап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; очный этап)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Педагогические работники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Ноябрь-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январь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2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Научно-практическая педагогическая конференция «Профессионально-личностное развитие педагога: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самореализации его творческой индивидуальности к развитию индивидуальных способностей обучающегося».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Педагогические работники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90" algn="ctr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Декабрь  </a:t>
                      </a:r>
                    </a:p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endParaRPr lang="ru-RU" sz="13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Бал молодых педагогов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Педагогические работники ОО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Январь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2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Межмуниципальный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круглый стол молодых  педагогов «Точки роста»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Метод.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службы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педагогические. работники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Июнь</a:t>
                      </a:r>
                      <a:r>
                        <a:rPr lang="ru-RU" sz="13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97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Открытый урок под открытым небом «В шесть часов вечера после войны…» 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Педагогические работники ОО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Май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97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Клуб делового общения «Диалог»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Молодые педагоги города</a:t>
                      </a:r>
                      <a:r>
                        <a:rPr lang="ru-RU" sz="13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Тюмени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раз в четверть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79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Городской клуб «Наставник»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Наставники и молодые педагоги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раз в четверть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13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Школа молодого педагога  (методическая лаборатория, образовательные сессии, мастер-классы, проектные сессии)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Молодые педагоги ОО и ДОО  со стажем работы от 0 до 5 лет 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раз в четверть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07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Клубы по интересам «Энергия танцев», «Палитра», «Актерское мастерство»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Педагогические работники ОО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ctr"/>
                        </a:tabLs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расписанию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Picture 4" descr="C:\Users\iskhakova_zg\Downloads\Картинки про конкурсы\ehmblema_konkurs_metodrazr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7466" cy="739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637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2"/>
          <p:cNvSpPr>
            <a:spLocks noChangeArrowheads="1"/>
          </p:cNvSpPr>
          <p:nvPr/>
        </p:nvSpPr>
        <p:spPr bwMode="auto">
          <a:xfrm>
            <a:off x="127490" y="71438"/>
            <a:ext cx="8908073" cy="400110"/>
          </a:xfrm>
          <a:prstGeom prst="rect">
            <a:avLst/>
          </a:prstGeom>
          <a:noFill/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работы с молодыми педагогами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1118257"/>
              </p:ext>
            </p:extLst>
          </p:nvPr>
        </p:nvGraphicFramePr>
        <p:xfrm>
          <a:off x="127490" y="426102"/>
          <a:ext cx="6624736" cy="34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4663" y="5517232"/>
            <a:ext cx="6696643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300" b="1" u="sng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Среда совместного проживания событий . «Со-бытие»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Мероприятия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повышению профессиональных компетенций, 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формированию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лидерских качеств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Мероприятия по психолого-педагогическому сопровождению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Неформальное общение в культурно-досуговых мероприятиях</a:t>
            </a:r>
          </a:p>
        </p:txBody>
      </p:sp>
      <p:sp>
        <p:nvSpPr>
          <p:cNvPr id="8" name="Прямоугольник 7"/>
          <p:cNvSpPr/>
          <p:nvPr/>
        </p:nvSpPr>
        <p:spPr>
          <a:xfrm rot="20163296">
            <a:off x="1737841" y="1438098"/>
            <a:ext cx="2426794" cy="33078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Деловое общение</a:t>
            </a:r>
          </a:p>
        </p:txBody>
      </p:sp>
      <p:sp>
        <p:nvSpPr>
          <p:cNvPr id="45062" name="Прямоугольник 1"/>
          <p:cNvSpPr>
            <a:spLocks noChangeArrowheads="1"/>
          </p:cNvSpPr>
          <p:nvPr/>
        </p:nvSpPr>
        <p:spPr bwMode="auto">
          <a:xfrm>
            <a:off x="3365414" y="1696603"/>
            <a:ext cx="34115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 Narrow" pitchFamily="34" charset="0"/>
              </a:rPr>
              <a:t>Конкурсы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 Narrow" pitchFamily="34" charset="0"/>
              </a:rPr>
              <a:t>профессионального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мастерства, конкурсы методических идей </a:t>
            </a:r>
            <a:endParaRPr lang="ru-RU" alt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5940152" y="636696"/>
            <a:ext cx="305590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«Молодые лидеры в образовании»  «Шаг развития 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16157782"/>
              </p:ext>
            </p:extLst>
          </p:nvPr>
        </p:nvGraphicFramePr>
        <p:xfrm>
          <a:off x="345375" y="3398779"/>
          <a:ext cx="7502011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 rot="20485877">
            <a:off x="1995702" y="2981410"/>
            <a:ext cx="3065619" cy="374760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Неформальное общение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561385" y="1417575"/>
            <a:ext cx="291994" cy="2366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05512" y="2503053"/>
            <a:ext cx="2583474" cy="739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на основе общих интересов постоянных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детско-взрослых сообществ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409879" y="1701242"/>
            <a:ext cx="2574741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«Школа молодого педагога»</a:t>
            </a:r>
            <a:endParaRPr lang="ru-RU" altLang="ru-RU" sz="1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562687" y="2128792"/>
            <a:ext cx="291994" cy="2366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6477420" y="952503"/>
            <a:ext cx="98364" cy="35497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3108803" y="2913065"/>
            <a:ext cx="2246687" cy="15925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профессионального мастерства </a:t>
            </a:r>
          </a:p>
          <a:p>
            <a:pPr algn="ctr"/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 года» 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октябрь-декабрь – подготовительный этап; 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заочный этап; </a:t>
            </a:r>
          </a:p>
          <a:p>
            <a:pPr algn="ctr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евраль – очный этап 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880203" y="840941"/>
            <a:ext cx="1324977" cy="129993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E4E9E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</a:t>
            </a:r>
            <a:r>
              <a:rPr lang="ru-RU" sz="105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методических идей и проектов «Разбуди талант!»</a:t>
            </a:r>
            <a:endParaRPr lang="ru-RU" sz="1050" dirty="0">
              <a:solidFill>
                <a:srgbClr val="E4E9EF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ноябрь-январь </a:t>
            </a:r>
            <a:endParaRPr lang="ru-RU" sz="105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328278" y="868643"/>
            <a:ext cx="1324978" cy="12940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E4E9E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методических разработок по изучению истории и культуры России</a:t>
            </a:r>
          </a:p>
          <a:p>
            <a:pPr algn="ctr"/>
            <a:r>
              <a:rPr lang="ru-RU" sz="1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март-май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475515" y="2973414"/>
            <a:ext cx="2100942" cy="153873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  <a:latin typeface="Arial"/>
                <a:ea typeface="Times New Roman"/>
              </a:rPr>
              <a:t>Всероссийский конкурс на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  <a:latin typeface="Arial"/>
                <a:ea typeface="Times New Roman"/>
              </a:rPr>
              <a:t>присуждение премий лучшим учителям за 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  <a:latin typeface="Arial"/>
                <a:ea typeface="Times New Roman"/>
              </a:rPr>
              <a:t>достижения в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  <a:latin typeface="Arial"/>
                <a:ea typeface="Times New Roman"/>
              </a:rPr>
              <a:t>педагогической 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  <a:latin typeface="Arial"/>
                <a:ea typeface="Times New Roman"/>
              </a:rPr>
              <a:t>деятельности 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Arial"/>
                <a:ea typeface="Times New Roman"/>
              </a:rPr>
              <a:t>февраль-май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10800000" flipH="1" flipV="1">
            <a:off x="880203" y="2955969"/>
            <a:ext cx="2110564" cy="14529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  <a:endParaRPr lang="ru-RU" sz="1100" dirty="0" smtClean="0">
              <a:solidFill>
                <a:srgbClr val="2F58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педагогики, воспитания и </a:t>
            </a:r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algn="ctr"/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и молодежью </a:t>
            </a:r>
            <a:endParaRPr lang="ru-RU" sz="1100" dirty="0" smtClean="0">
              <a:solidFill>
                <a:srgbClr val="2F58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100" dirty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  <a:p>
            <a:pPr algn="ctr"/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нравственный подвиг учителя</a:t>
            </a:r>
            <a:r>
              <a:rPr lang="ru-RU" sz="1100" dirty="0" smtClean="0">
                <a:solidFill>
                  <a:srgbClr val="2F58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1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январь-март</a:t>
            </a:r>
            <a:endParaRPr lang="ru-RU" sz="11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0000" y="842919"/>
            <a:ext cx="1403960" cy="12901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фестивали для педагогических работников ДОУ </a:t>
            </a:r>
            <a:r>
              <a:rPr lang="ru-RU" sz="105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конкурсов в течение года)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100" y="151346"/>
            <a:ext cx="660400" cy="63857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</a:t>
            </a:r>
          </a:p>
          <a:p>
            <a:pPr algn="ctr"/>
            <a:endParaRPr lang="ru-RU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</a:p>
          <a:p>
            <a:pPr algn="ctr"/>
            <a:endParaRPr lang="ru-RU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</a:t>
            </a:r>
          </a:p>
          <a:p>
            <a:pPr algn="ctr"/>
            <a:endParaRPr lang="ru-RU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</a:t>
            </a:r>
          </a:p>
          <a:p>
            <a:pPr algn="ctr"/>
            <a:endParaRPr lang="ru-RU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</a:t>
            </a:r>
          </a:p>
          <a:p>
            <a:pPr algn="ctr"/>
            <a:endParaRPr lang="ru-RU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Ь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153" y="144261"/>
            <a:ext cx="8177703" cy="603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Городские конкурсы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профессионального мастерства и конференция педагогических  работников с целью мотивирования педагогов на участие в «статусных» конкурсах  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92685" y="856158"/>
            <a:ext cx="2206173" cy="1474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Профессионально-личностное развитие педагога: </a:t>
            </a:r>
            <a:endParaRPr lang="ru-RU" sz="105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самореализации его творческой индивидуальности </a:t>
            </a:r>
          </a:p>
          <a:p>
            <a:pPr algn="ctr"/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развитию индивидуальных способностей </a:t>
            </a:r>
            <a:r>
              <a:rPr lang="ru-RU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обучающегося»</a:t>
            </a:r>
            <a:endParaRPr lang="ru-RU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1154" y="4605873"/>
            <a:ext cx="8177704" cy="511628"/>
          </a:xfrm>
          <a:prstGeom prst="rect">
            <a:avLst/>
          </a:prstGeom>
          <a:solidFill>
            <a:srgbClr val="CC99FF">
              <a:alpha val="2300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административно-педагогических команд и педагогов </a:t>
            </a: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подготовки событий 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74087" y="5360382"/>
            <a:ext cx="1692424" cy="721725"/>
          </a:xfrm>
          <a:prstGeom prst="rect">
            <a:avLst/>
          </a:prstGeom>
          <a:solidFill>
            <a:srgbClr val="CC99FF">
              <a:alpha val="25000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2489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Обучающие семинары и курсы ТОГИРРО </a:t>
            </a:r>
            <a:endParaRPr lang="ru-RU" sz="1100" dirty="0">
              <a:solidFill>
                <a:srgbClr val="02489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36030" y="5337974"/>
            <a:ext cx="1692424" cy="738779"/>
          </a:xfrm>
          <a:prstGeom prst="rect">
            <a:avLst/>
          </a:prstGeom>
          <a:solidFill>
            <a:srgbClr val="CC99FF">
              <a:alpha val="25000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2489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Тренинги с целью мотивации педагогов</a:t>
            </a:r>
            <a:endParaRPr lang="ru-RU" sz="1100" dirty="0">
              <a:solidFill>
                <a:srgbClr val="02489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36030" y="845460"/>
            <a:ext cx="1428206" cy="13678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методических идей и проектов учителей-логопедов (ПМПК            г. Тюмени)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96585" y="5242001"/>
            <a:ext cx="1692424" cy="693963"/>
          </a:xfrm>
          <a:prstGeom prst="rect">
            <a:avLst/>
          </a:prstGeom>
          <a:solidFill>
            <a:srgbClr val="CC99FF">
              <a:alpha val="25000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2489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Заключительные семинары по итогам конкурсов</a:t>
            </a:r>
            <a:endParaRPr lang="ru-RU" sz="1100" dirty="0">
              <a:solidFill>
                <a:srgbClr val="02489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449" y="5219591"/>
            <a:ext cx="1807058" cy="1224751"/>
          </a:xfrm>
          <a:prstGeom prst="rect">
            <a:avLst/>
          </a:prstGeom>
          <a:solidFill>
            <a:srgbClr val="CC99FF">
              <a:alpha val="25000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2489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Установочные и практико-ориентированные семинары, курсы   для заместителей руководителей ОО и педагогов (ИМЦ) </a:t>
            </a:r>
            <a:endParaRPr lang="ru-RU" sz="1100" dirty="0">
              <a:solidFill>
                <a:srgbClr val="02489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5314" y="2975028"/>
            <a:ext cx="1458686" cy="1573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 «Созвездие»,</a:t>
            </a:r>
          </a:p>
          <a:p>
            <a:pPr algn="ctr"/>
            <a:r>
              <a:rPr lang="ru-RU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«Директор года России», «Флагманы образования»</a:t>
            </a:r>
            <a:endParaRPr lang="ru-RU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500" y="2330863"/>
            <a:ext cx="8173357" cy="553701"/>
          </a:xfrm>
          <a:prstGeom prst="rect">
            <a:avLst/>
          </a:prstGeom>
          <a:solidFill>
            <a:srgbClr val="33CC33">
              <a:alpha val="15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 с выходом на региональный </a:t>
            </a: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всероссийский уровень  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97212" y="1974044"/>
            <a:ext cx="4163708" cy="448886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конструктивного профессионального развития педагога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970" y="143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как механизм </a:t>
            </a:r>
            <a:r>
              <a:rPr lang="ru-RU" sz="1200" b="1" dirty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методического сопровождения </a:t>
            </a:r>
            <a:endParaRPr lang="ru-RU" sz="1200" b="1" dirty="0" smtClean="0">
              <a:solidFill>
                <a:srgbClr val="0BD0D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200" b="1" dirty="0">
                <a:solidFill>
                  <a:srgbClr val="0BD0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конкурсных мероприятий </a:t>
            </a:r>
            <a:endParaRPr lang="ru-RU" sz="1200" b="1" dirty="0">
              <a:solidFill>
                <a:srgbClr val="10CF9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6" y="260939"/>
            <a:ext cx="1480184" cy="1568669"/>
          </a:xfrm>
          <a:prstGeom prst="roundRect">
            <a:avLst/>
          </a:prstGeom>
          <a:solidFill>
            <a:srgbClr val="FFCC99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педагогов – потенциальных участников конкурсов. Проектирование индивидуального маршрута / траектории / стратегии / трека подготовки педагога к участию в конкурсе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1395" y="449458"/>
            <a:ext cx="1502195" cy="14087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Установочные и практико-ориентированные семинары и консультации 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36206" y="260939"/>
            <a:ext cx="1842258" cy="1505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Групповые и индивидуальные практики: анализа результативности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продуктивности  профессиональной деятельности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конкурсов;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рефлексии, обобщения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систематизации опыта; визуализации созданных методических продуктов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2165" y="453903"/>
            <a:ext cx="1347951" cy="13703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индивидуальных затруднений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подготовке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конкурсам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3536" y="459298"/>
            <a:ext cx="1577638" cy="13703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апробация участниками конкурсов собственного опыта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методических мероприятий в ОУ,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муниципальном и региональном уровнях</a:t>
            </a: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856" y="1873628"/>
            <a:ext cx="1258374" cy="320922"/>
          </a:xfrm>
          <a:prstGeom prst="round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ОУ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2492" y="1858180"/>
            <a:ext cx="2024166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ИМЦ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0240" y="1857080"/>
            <a:ext cx="2804160" cy="28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ресурсов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 и ИМЦ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47105"/>
              </p:ext>
            </p:extLst>
          </p:nvPr>
        </p:nvGraphicFramePr>
        <p:xfrm>
          <a:off x="182970" y="4004441"/>
          <a:ext cx="2855694" cy="185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494"/>
                <a:gridCol w="646494"/>
                <a:gridCol w="624604"/>
                <a:gridCol w="938102"/>
              </a:tblGrid>
              <a:tr h="44253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Итоги конкурса на присуждение премий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лучшим учителям 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 </a:t>
                      </a:r>
                      <a:endParaRPr lang="ru-RU" sz="9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от </a:t>
                      </a:r>
                      <a:r>
                        <a:rPr lang="ru-RU" sz="8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г.Тюмени</a:t>
                      </a:r>
                      <a:endParaRPr lang="ru-RU" sz="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победителей</a:t>
                      </a:r>
                      <a:endParaRPr lang="ru-RU" sz="9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городу Тюмени</a:t>
                      </a:r>
                      <a:endParaRPr lang="ru-RU" sz="9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</a:t>
                      </a:r>
                      <a:r>
                        <a:rPr lang="ru-RU" sz="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Тюменской области</a:t>
                      </a:r>
                      <a:endParaRPr lang="ru-RU" sz="9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91348"/>
              </p:ext>
            </p:extLst>
          </p:nvPr>
        </p:nvGraphicFramePr>
        <p:xfrm>
          <a:off x="3261360" y="3805013"/>
          <a:ext cx="5717103" cy="2424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836"/>
                <a:gridCol w="1038417"/>
                <a:gridCol w="1327367"/>
                <a:gridCol w="2661483"/>
              </a:tblGrid>
              <a:tr h="55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Итоги конкурса «Педагог года» (по всем номинациям)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Кол-во  участников от</a:t>
                      </a:r>
                      <a:r>
                        <a:rPr lang="ru-RU" sz="7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ОУ и ДОУ.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Заочный / очный этапы</a:t>
                      </a:r>
                      <a:endParaRPr lang="ru-RU" sz="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победителей ,</a:t>
                      </a:r>
                      <a:r>
                        <a:rPr lang="ru-RU" sz="8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призеров,  лауреатов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областном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6F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этапе 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всероссийском заключительном этапе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67 / 51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номинации - 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место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номинация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- 3 место 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Лауреаты: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Ерохин В.В. МАОУ СОШ № 88,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Брылина Е.Н., МАДОУ д/с № 133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84</a:t>
                      </a: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 / </a:t>
                      </a:r>
                      <a:r>
                        <a:rPr lang="en-US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68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номинации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1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номинация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2 место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место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Боянович Н.А., МАОУ СОШ № 60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87 / </a:t>
                      </a: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69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номинаций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- 1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номинация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2 место  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Абсолютный победитель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Костылева Е.С.,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МАОУ гимн. № 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место –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Степанова М.В., МАДОУ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д/с № 151 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 год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117 / 84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номинаций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1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номинация 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2 место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номинации </a:t>
                      </a:r>
                      <a:r>
                        <a:rPr lang="ru-RU" sz="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3 место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 2022 году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педагогов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города Тюмени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представят Тюменскую область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России </a:t>
                      </a:r>
                      <a:endParaRPr lang="ru-RU" sz="85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Текст 4"/>
          <p:cNvSpPr txBox="1">
            <a:spLocks/>
          </p:cNvSpPr>
          <p:nvPr/>
        </p:nvSpPr>
        <p:spPr>
          <a:xfrm>
            <a:off x="552868" y="6202552"/>
            <a:ext cx="8055038" cy="660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областной этап в 2022 году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участия в 9 номинациях заявлены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педагогов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Тюмени.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суперфинал прошли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человек (60%)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9 номинациях.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города Тюмени стали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победителями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семи номинациях,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призерами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в трех номинациях (30%).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854" y="2278380"/>
            <a:ext cx="8363609" cy="1394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 приобретают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публичной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апробации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собственной педагогической деятельности;</a:t>
            </a:r>
          </a:p>
          <a:p>
            <a:pPr lvl="0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тьютора по сопровождению не только учителей-предметников, но и  участников Конкурсов последующих лет;</a:t>
            </a:r>
          </a:p>
          <a:p>
            <a:pPr lvl="0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самоопределения и саморазвития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пространстве методической работы на муниципальном уровне;</a:t>
            </a:r>
          </a:p>
          <a:p>
            <a:pPr lvl="0">
              <a:buFontTx/>
              <a:buChar char="-"/>
              <a:tabLst>
                <a:tab pos="0" algn="l"/>
              </a:tabLst>
            </a:pP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инновационной продуктивной деятельности по разработке и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апробации механизмов профессионально-личностного развития / саморазвития педагога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>
              <a:buFontTx/>
              <a:buChar char="-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проектирования перспектив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собственного профессионального роста;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профессиональный рост;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повышают профессиональный статус педагогического работника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2027</TotalTime>
  <Words>2967</Words>
  <Application>Microsoft Office PowerPoint</Application>
  <PresentationFormat>Экран (4:3)</PresentationFormat>
  <Paragraphs>511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Об итогах  работы за 2021-2022 учебный год  по совершенствованию  профессионального мастерства </vt:lpstr>
      <vt:lpstr> </vt:lpstr>
      <vt:lpstr>Основные направления работы по совершенствованию профессионального мастерства  </vt:lpstr>
      <vt:lpstr>Основные формы методической работы  и сопровождения педагогов</vt:lpstr>
      <vt:lpstr>Презентация PowerPoint</vt:lpstr>
      <vt:lpstr>Мероприятия с молодыми педагогами</vt:lpstr>
      <vt:lpstr>Презентация PowerPoint</vt:lpstr>
      <vt:lpstr>Презентация PowerPoint</vt:lpstr>
      <vt:lpstr>Стратегии конструктивного профессионального развития педагога </vt:lpstr>
      <vt:lpstr>Презентация PowerPoint</vt:lpstr>
      <vt:lpstr>Стратегии конструктивного профессионального развития педагога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Зухра Г. Исхакова</cp:lastModifiedBy>
  <cp:revision>182</cp:revision>
  <cp:lastPrinted>2022-05-19T16:05:10Z</cp:lastPrinted>
  <dcterms:created xsi:type="dcterms:W3CDTF">2016-11-18T14:12:19Z</dcterms:created>
  <dcterms:modified xsi:type="dcterms:W3CDTF">2022-05-24T09:51:40Z</dcterms:modified>
</cp:coreProperties>
</file>